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91" r:id="rId2"/>
    <p:sldId id="292" r:id="rId3"/>
    <p:sldId id="293" r:id="rId4"/>
    <p:sldId id="294" r:id="rId5"/>
    <p:sldId id="295" r:id="rId6"/>
    <p:sldId id="296" r:id="rId7"/>
    <p:sldId id="300" r:id="rId8"/>
    <p:sldId id="303" r:id="rId9"/>
    <p:sldId id="307" r:id="rId10"/>
    <p:sldId id="301" r:id="rId11"/>
    <p:sldId id="302" r:id="rId12"/>
    <p:sldId id="304" r:id="rId13"/>
    <p:sldId id="305" r:id="rId14"/>
    <p:sldId id="306" r:id="rId15"/>
    <p:sldId id="297" r:id="rId16"/>
    <p:sldId id="256" r:id="rId17"/>
    <p:sldId id="260" r:id="rId18"/>
    <p:sldId id="261" r:id="rId19"/>
    <p:sldId id="282" r:id="rId20"/>
    <p:sldId id="283" r:id="rId21"/>
    <p:sldId id="284" r:id="rId22"/>
    <p:sldId id="285" r:id="rId23"/>
    <p:sldId id="286" r:id="rId24"/>
    <p:sldId id="262" r:id="rId25"/>
    <p:sldId id="263" r:id="rId26"/>
    <p:sldId id="264" r:id="rId27"/>
    <p:sldId id="265" r:id="rId28"/>
    <p:sldId id="257" r:id="rId29"/>
    <p:sldId id="258" r:id="rId30"/>
    <p:sldId id="259" r:id="rId31"/>
    <p:sldId id="288" r:id="rId32"/>
    <p:sldId id="266" r:id="rId33"/>
    <p:sldId id="267" r:id="rId34"/>
    <p:sldId id="290" r:id="rId35"/>
    <p:sldId id="281" r:id="rId3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4660"/>
  </p:normalViewPr>
  <p:slideViewPr>
    <p:cSldViewPr snapToGrid="0">
      <p:cViewPr varScale="1">
        <p:scale>
          <a:sx n="82" d="100"/>
          <a:sy n="82" d="100"/>
        </p:scale>
        <p:origin x="11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2D970-6637-431F-A0AD-9A1931137D9C}" type="datetimeFigureOut">
              <a:rPr lang="ro-RO" smtClean="0"/>
              <a:t>13.10.2023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78581-C83F-49E1-8F8E-FF2D0BF7ABFE}" type="slidenum">
              <a:rPr lang="ro-RO" smtClean="0"/>
              <a:t>‹#›</a:t>
            </a:fld>
            <a:endParaRPr lang="ro-RO"/>
          </a:p>
        </p:txBody>
      </p:sp>
    </p:spTree>
    <p:extLst>
      <p:ext uri="{BB962C8B-B14F-4D97-AF65-F5344CB8AC3E}">
        <p14:creationId xmlns:p14="http://schemas.microsoft.com/office/powerpoint/2010/main" val="520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034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89E09B3-A877-47A7-AB1F-529BAA23BB62}" type="datetimeFigureOut">
              <a:rPr lang="ro-RO" smtClean="0"/>
              <a:t>13.10.2023</a:t>
            </a:fld>
            <a:endParaRPr lang="ro-RO"/>
          </a:p>
        </p:txBody>
      </p:sp>
      <p:sp>
        <p:nvSpPr>
          <p:cNvPr id="5" name="Footer Placeholder 4"/>
          <p:cNvSpPr>
            <a:spLocks noGrp="1"/>
          </p:cNvSpPr>
          <p:nvPr>
            <p:ph type="ftr" sz="quarter" idx="11"/>
          </p:nvPr>
        </p:nvSpPr>
        <p:spPr>
          <a:xfrm>
            <a:off x="1876424" y="5410201"/>
            <a:ext cx="5124886" cy="365125"/>
          </a:xfrm>
        </p:spPr>
        <p:txBody>
          <a:bodyPr/>
          <a:lstStyle/>
          <a:p>
            <a:endParaRPr lang="ro-RO"/>
          </a:p>
        </p:txBody>
      </p:sp>
      <p:sp>
        <p:nvSpPr>
          <p:cNvPr id="6" name="Slide Number Placeholder 5"/>
          <p:cNvSpPr>
            <a:spLocks noGrp="1"/>
          </p:cNvSpPr>
          <p:nvPr>
            <p:ph type="sldNum" sz="quarter" idx="12"/>
          </p:nvPr>
        </p:nvSpPr>
        <p:spPr>
          <a:xfrm>
            <a:off x="9896911" y="5410199"/>
            <a:ext cx="771089" cy="365125"/>
          </a:xfrm>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63072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16965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356736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683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55418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9E09B3-A877-47A7-AB1F-529BAA23BB62}" type="datetimeFigureOut">
              <a:rPr lang="ro-RO" smtClean="0"/>
              <a:t>13.10.2023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174185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9E09B3-A877-47A7-AB1F-529BAA23BB62}" type="datetimeFigureOut">
              <a:rPr lang="ro-RO" smtClean="0"/>
              <a:t>13.10.2023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340952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9E09B3-A877-47A7-AB1F-529BAA23BB62}" type="datetimeFigureOut">
              <a:rPr lang="ro-RO" smtClean="0"/>
              <a:t>13.10.2023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389317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9E09B3-A877-47A7-AB1F-529BAA23BB62}" type="datetimeFigureOut">
              <a:rPr lang="ro-RO" smtClean="0"/>
              <a:t>13.10.2023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27553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9E09B3-A877-47A7-AB1F-529BAA23BB62}" type="datetimeFigureOut">
              <a:rPr lang="ro-RO" smtClean="0"/>
              <a:t>13.10.2023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76760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9E09B3-A877-47A7-AB1F-529BAA23BB62}" type="datetimeFigureOut">
              <a:rPr lang="ro-RO" smtClean="0"/>
              <a:t>13.10.2023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153456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44200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9E09B3-A877-47A7-AB1F-529BAA23BB62}" type="datetimeFigureOut">
              <a:rPr lang="ro-RO" smtClean="0"/>
              <a:t>13.10.2023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388625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9E09B3-A877-47A7-AB1F-529BAA23BB62}" type="datetimeFigureOut">
              <a:rPr lang="ro-RO" smtClean="0"/>
              <a:t>13.10.2023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43135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E09B3-A877-47A7-AB1F-529BAA23BB62}" type="datetimeFigureOut">
              <a:rPr lang="ro-RO" smtClean="0"/>
              <a:t>13.10.2023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284589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297979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9E09B3-A877-47A7-AB1F-529BAA23BB62}" type="datetimeFigureOut">
              <a:rPr lang="ro-RO" smtClean="0"/>
              <a:t>13.10.2023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E520C5-3F28-4B3F-ADA5-7702692166E2}" type="slidenum">
              <a:rPr lang="ro-RO" smtClean="0"/>
              <a:t>‹#›</a:t>
            </a:fld>
            <a:endParaRPr lang="ro-RO"/>
          </a:p>
        </p:txBody>
      </p:sp>
    </p:spTree>
    <p:extLst>
      <p:ext uri="{BB962C8B-B14F-4D97-AF65-F5344CB8AC3E}">
        <p14:creationId xmlns:p14="http://schemas.microsoft.com/office/powerpoint/2010/main" val="228166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9E09B3-A877-47A7-AB1F-529BAA23BB62}" type="datetimeFigureOut">
              <a:rPr lang="ro-RO" smtClean="0"/>
              <a:t>13.10.2023</a:t>
            </a:fld>
            <a:endParaRPr lang="ro-R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E520C5-3F28-4B3F-ADA5-7702692166E2}" type="slidenum">
              <a:rPr lang="ro-RO" smtClean="0"/>
              <a:t>‹#›</a:t>
            </a:fld>
            <a:endParaRPr lang="ro-RO"/>
          </a:p>
        </p:txBody>
      </p:sp>
    </p:spTree>
    <p:extLst>
      <p:ext uri="{BB962C8B-B14F-4D97-AF65-F5344CB8AC3E}">
        <p14:creationId xmlns:p14="http://schemas.microsoft.com/office/powerpoint/2010/main" val="2490721641"/>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cd-bucuresti.org/images/PDF/Echivalare_credite/Anexa_OME_nr_4224_6.07.2022_Metodologie_programe_formare_in%20cariera_didactica%20(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cd-bucuresti.org/images/PDF/Echivalare_credite/2022-2023/ANEXA8.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1219200" y="1235242"/>
            <a:ext cx="10363199" cy="3743825"/>
          </a:xfrm>
          <a:prstGeom prst="rect">
            <a:avLst/>
          </a:prstGeom>
          <a:noFill/>
          <a:ln>
            <a:noFill/>
          </a:ln>
        </p:spPr>
        <p:txBody>
          <a:bodyPr spcFirstLastPara="1" wrap="square" lIns="91425" tIns="45700" rIns="91425" bIns="45700" anchor="b" anchorCtr="0">
            <a:normAutofit fontScale="90000"/>
          </a:bodyPr>
          <a:lstStyle/>
          <a:p>
            <a:pPr lvl="0" algn="ctr">
              <a:spcBef>
                <a:spcPts val="0"/>
              </a:spcBef>
              <a:buClr>
                <a:schemeClr val="lt1"/>
              </a:buClr>
              <a:buSzPct val="100000"/>
            </a:pPr>
            <a:r>
              <a:rPr lang="ro-RO" b="1" dirty="0"/>
              <a:t/>
            </a:r>
            <a:br>
              <a:rPr lang="ro-RO" b="1" dirty="0"/>
            </a:br>
            <a:r>
              <a:rPr lang="ro-RO" b="1" dirty="0"/>
              <a:t/>
            </a:r>
            <a:br>
              <a:rPr lang="ro-RO" b="1" dirty="0"/>
            </a:br>
            <a:r>
              <a:rPr lang="ro-RO" b="1" dirty="0"/>
              <a:t/>
            </a:r>
            <a:br>
              <a:rPr lang="ro-RO" b="1" dirty="0"/>
            </a:br>
            <a:r>
              <a:rPr lang="ro-RO" b="1" dirty="0"/>
              <a:t/>
            </a:r>
            <a:br>
              <a:rPr lang="ro-RO" b="1" dirty="0"/>
            </a:br>
            <a:r>
              <a:rPr lang="ro-RO" b="1" dirty="0"/>
              <a:t/>
            </a:r>
            <a:br>
              <a:rPr lang="ro-RO" b="1" dirty="0"/>
            </a:br>
            <a:r>
              <a:rPr lang="ro-RO" b="1" dirty="0"/>
              <a:t/>
            </a:r>
            <a:br>
              <a:rPr lang="ro-RO" b="1" dirty="0"/>
            </a:br>
            <a:r>
              <a:rPr lang="ro-RO" b="1" dirty="0" smtClean="0"/>
              <a:t>PRECIZĂRI PRIVIND </a:t>
            </a:r>
            <a:r>
              <a:rPr lang="it-IT" b="1" dirty="0" smtClean="0"/>
              <a:t>recunoașterea </a:t>
            </a:r>
            <a:r>
              <a:rPr lang="it-IT" b="1" dirty="0"/>
              <a:t>și echivalarea în credite profesionale transferabile a competențelor </a:t>
            </a:r>
            <a:r>
              <a:rPr lang="it-IT" b="1" dirty="0" smtClean="0"/>
              <a:t>dobândite</a:t>
            </a:r>
            <a:r>
              <a:rPr lang="ro-RO" b="1" dirty="0" smtClean="0"/>
              <a:t> DE CĂTRE CADRELE DIDACTICE </a:t>
            </a:r>
            <a:r>
              <a:rPr lang="ro-RO" b="1" dirty="0"/>
              <a:t/>
            </a:r>
            <a:br>
              <a:rPr lang="ro-RO" b="1" dirty="0"/>
            </a:br>
            <a:endParaRPr b="1" dirty="0"/>
          </a:p>
        </p:txBody>
      </p:sp>
    </p:spTree>
    <p:extLst>
      <p:ext uri="{BB962C8B-B14F-4D97-AF65-F5344CB8AC3E}">
        <p14:creationId xmlns:p14="http://schemas.microsoft.com/office/powerpoint/2010/main" val="20789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145" y="413358"/>
            <a:ext cx="11273426" cy="6062597"/>
          </a:xfrm>
        </p:spPr>
        <p:txBody>
          <a:bodyPr>
            <a:normAutofit lnSpcReduction="10000"/>
          </a:bodyPr>
          <a:lstStyle/>
          <a:p>
            <a:pPr algn="just"/>
            <a:r>
              <a:rPr lang="ro-RO" dirty="0"/>
              <a:t>Art. 3. (1) Cererile cadrelor didactice pentru recunoașterea și echivalarea în credite profesionale transferabile a competențelor dobândite prin participarea la programe pentru abilitare </a:t>
            </a:r>
            <a:r>
              <a:rPr lang="ro-RO" dirty="0" smtClean="0"/>
              <a:t>funcțională </a:t>
            </a:r>
            <a:r>
              <a:rPr lang="ro-RO" dirty="0"/>
              <a:t>se înregistrează la secretariatul </a:t>
            </a:r>
            <a:r>
              <a:rPr lang="ro-RO" dirty="0" err="1"/>
              <a:t>unităţii</a:t>
            </a:r>
            <a:r>
              <a:rPr lang="ro-RO" dirty="0"/>
              <a:t> de </a:t>
            </a:r>
            <a:r>
              <a:rPr lang="ro-RO" dirty="0" err="1"/>
              <a:t>învăţământ</a:t>
            </a:r>
            <a:r>
              <a:rPr lang="ro-RO" dirty="0"/>
              <a:t>.</a:t>
            </a:r>
          </a:p>
          <a:p>
            <a:pPr algn="just"/>
            <a:r>
              <a:rPr lang="ro-RO" dirty="0"/>
              <a:t>(2) Directorul unității de învățământ repartizează cererile și dosarele Comisiei pentru mentorat didactic.</a:t>
            </a:r>
          </a:p>
          <a:p>
            <a:pPr algn="just"/>
            <a:r>
              <a:rPr lang="ro-RO" dirty="0"/>
              <a:t>(3) La nivelul Comisiei pentru mentorat didactic se creează un registru electronic de evidență a cererilor </a:t>
            </a:r>
            <a:r>
              <a:rPr lang="ro-RO" dirty="0" err="1"/>
              <a:t>şi</a:t>
            </a:r>
            <a:r>
              <a:rPr lang="ro-RO" dirty="0"/>
              <a:t> a dosarelor analizate.</a:t>
            </a:r>
          </a:p>
          <a:p>
            <a:pPr algn="just"/>
            <a:r>
              <a:rPr lang="ro-RO" dirty="0"/>
              <a:t>(4) Comisia pentru mentorat didactic evaluează documentele din dosarele depuse de cadrele didactice solicitante </a:t>
            </a:r>
            <a:r>
              <a:rPr lang="ro-RO" dirty="0" err="1"/>
              <a:t>şi</a:t>
            </a:r>
            <a:r>
              <a:rPr lang="ro-RO" dirty="0"/>
              <a:t> acordă credite profesionale transferabile în conformitate cu punctajele prevăzute în Grila de acordare a unui număr de credite profesionale transferabile personalul didactic, la nivelul unității de învățământ, prin recunoașterea și echivalarea competențelor dobândite, ca urmare a participării la programe pentru abilitare funcțională (Anexa nr. 1).</a:t>
            </a:r>
          </a:p>
        </p:txBody>
      </p:sp>
    </p:spTree>
    <p:extLst>
      <p:ext uri="{BB962C8B-B14F-4D97-AF65-F5344CB8AC3E}">
        <p14:creationId xmlns:p14="http://schemas.microsoft.com/office/powerpoint/2010/main" val="223910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721894"/>
            <a:ext cx="11502189" cy="5390147"/>
          </a:xfrm>
        </p:spPr>
        <p:txBody>
          <a:bodyPr>
            <a:noAutofit/>
          </a:bodyPr>
          <a:lstStyle/>
          <a:p>
            <a:pPr algn="just"/>
            <a:r>
              <a:rPr lang="ro-RO" sz="2000" dirty="0"/>
              <a:t>(</a:t>
            </a:r>
            <a:r>
              <a:rPr lang="ro-RO" dirty="0"/>
              <a:t>5) În urma evaluării dosarelor, Comisia pentru mentorat didactic </a:t>
            </a:r>
            <a:r>
              <a:rPr lang="ro-RO" dirty="0" err="1"/>
              <a:t>întocmeşte</a:t>
            </a:r>
            <a:r>
              <a:rPr lang="ro-RO" dirty="0"/>
              <a:t> un proces-verbal privind activitatea </a:t>
            </a:r>
            <a:r>
              <a:rPr lang="ro-RO" dirty="0" err="1"/>
              <a:t>desfăşurată</a:t>
            </a:r>
            <a:r>
              <a:rPr lang="ro-RO" dirty="0"/>
              <a:t> (conform modelului din Anexa 2) </a:t>
            </a:r>
            <a:r>
              <a:rPr lang="ro-RO" dirty="0" err="1"/>
              <a:t>şi</a:t>
            </a:r>
            <a:r>
              <a:rPr lang="ro-RO" dirty="0"/>
              <a:t> elaborează o situație centralizatoare a solicitărilor de recunoaștere, echivalare </a:t>
            </a:r>
            <a:r>
              <a:rPr lang="ro-RO" dirty="0" err="1"/>
              <a:t>şi</a:t>
            </a:r>
            <a:r>
              <a:rPr lang="ro-RO" dirty="0"/>
              <a:t> de acordare a unui număr de credite profesionale transferabile în urma parcurgerii unui program/programe pentru abilitare </a:t>
            </a:r>
            <a:r>
              <a:rPr lang="ro-RO" dirty="0" err="1"/>
              <a:t>funcţională</a:t>
            </a:r>
            <a:r>
              <a:rPr lang="ro-RO" dirty="0"/>
              <a:t>, pe care o transmite spre validare consiliului de administrație al unității de învățământ.</a:t>
            </a:r>
          </a:p>
          <a:p>
            <a:pPr algn="just"/>
            <a:r>
              <a:rPr lang="ro-RO" dirty="0"/>
              <a:t>(6) Pentru cadrele didactice care au solicitat recunoașterea și echivalarea în credite profesionale transferabile a competențelor dobândite ca urmare a participării la programe pentru abilitare funcțională, validate în consiliul de administrație, unitatea de învățământ eliberează o adeverință care atestă numărul de credite profesionale transferabile obținute. (Anexa nr. 3)</a:t>
            </a:r>
          </a:p>
        </p:txBody>
      </p:sp>
    </p:spTree>
    <p:extLst>
      <p:ext uri="{BB962C8B-B14F-4D97-AF65-F5344CB8AC3E}">
        <p14:creationId xmlns:p14="http://schemas.microsoft.com/office/powerpoint/2010/main" val="350328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570" y="73152"/>
            <a:ext cx="9931843" cy="6300215"/>
          </a:xfrm>
        </p:spPr>
        <p:txBody>
          <a:bodyPr>
            <a:normAutofit/>
          </a:bodyPr>
          <a:lstStyle/>
          <a:p>
            <a:pPr marL="0" indent="0" algn="ctr">
              <a:buNone/>
            </a:pPr>
            <a:r>
              <a:rPr lang="ro-RO" b="1" dirty="0" smtClean="0"/>
              <a:t>Anexa nr. 1</a:t>
            </a:r>
          </a:p>
          <a:p>
            <a:pPr marL="0" indent="0" algn="ctr">
              <a:spcBef>
                <a:spcPts val="0"/>
              </a:spcBef>
              <a:buNone/>
            </a:pPr>
            <a:r>
              <a:rPr lang="ro-RO" dirty="0" smtClean="0"/>
              <a:t>Grilă de </a:t>
            </a:r>
            <a:r>
              <a:rPr lang="ro-RO" dirty="0"/>
              <a:t>acordare a unui număr de credite profesionale transferabile personalul didactic, la nivelul unității de învățământ, prin recunoașterea și echivalarea competențelor dobândite, ca urmare a participării la programe pentru abilitare funcțională</a:t>
            </a:r>
          </a:p>
          <a:p>
            <a:endParaRPr lang="ro-RO" dirty="0" smtClean="0"/>
          </a:p>
        </p:txBody>
      </p:sp>
      <p:graphicFrame>
        <p:nvGraphicFramePr>
          <p:cNvPr id="4" name="Table 3"/>
          <p:cNvGraphicFramePr>
            <a:graphicFrameLocks noGrp="1"/>
          </p:cNvGraphicFramePr>
          <p:nvPr>
            <p:extLst>
              <p:ext uri="{D42A27DB-BD31-4B8C-83A1-F6EECF244321}">
                <p14:modId xmlns:p14="http://schemas.microsoft.com/office/powerpoint/2010/main" val="4271186228"/>
              </p:ext>
            </p:extLst>
          </p:nvPr>
        </p:nvGraphicFramePr>
        <p:xfrm>
          <a:off x="731520" y="2294163"/>
          <a:ext cx="10652760" cy="4269924"/>
        </p:xfrm>
        <a:graphic>
          <a:graphicData uri="http://schemas.openxmlformats.org/drawingml/2006/table">
            <a:tbl>
              <a:tblPr firstRow="1" bandRow="1">
                <a:tableStyleId>{5C22544A-7EE6-4342-B048-85BDC9FD1C3A}</a:tableStyleId>
              </a:tblPr>
              <a:tblGrid>
                <a:gridCol w="612648">
                  <a:extLst>
                    <a:ext uri="{9D8B030D-6E8A-4147-A177-3AD203B41FA5}">
                      <a16:colId xmlns:a16="http://schemas.microsoft.com/office/drawing/2014/main" val="1307416478"/>
                    </a:ext>
                  </a:extLst>
                </a:gridCol>
                <a:gridCol w="7317232">
                  <a:extLst>
                    <a:ext uri="{9D8B030D-6E8A-4147-A177-3AD203B41FA5}">
                      <a16:colId xmlns:a16="http://schemas.microsoft.com/office/drawing/2014/main" val="3793508340"/>
                    </a:ext>
                  </a:extLst>
                </a:gridCol>
                <a:gridCol w="2722880">
                  <a:extLst>
                    <a:ext uri="{9D8B030D-6E8A-4147-A177-3AD203B41FA5}">
                      <a16:colId xmlns:a16="http://schemas.microsoft.com/office/drawing/2014/main" val="2298300573"/>
                    </a:ext>
                  </a:extLst>
                </a:gridCol>
              </a:tblGrid>
              <a:tr h="969680">
                <a:tc>
                  <a:txBody>
                    <a:bodyPr/>
                    <a:lstStyle/>
                    <a:p>
                      <a:pPr algn="ctr"/>
                      <a:r>
                        <a:rPr lang="ro-RO" dirty="0" smtClean="0"/>
                        <a:t>Nr. crt. </a:t>
                      </a:r>
                      <a:endParaRPr lang="ro-RO" dirty="0"/>
                    </a:p>
                  </a:txBody>
                  <a:tcPr/>
                </a:tc>
                <a:tc>
                  <a:txBody>
                    <a:bodyPr/>
                    <a:lstStyle/>
                    <a:p>
                      <a:pPr algn="ctr"/>
                      <a:r>
                        <a:rPr lang="ro-RO" dirty="0" smtClean="0"/>
                        <a:t>Tipul activității </a:t>
                      </a:r>
                      <a:endParaRPr lang="ro-RO"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dirty="0" smtClean="0"/>
                        <a:t>Nr. de credite alocate/program/activitate</a:t>
                      </a:r>
                    </a:p>
                    <a:p>
                      <a:pPr algn="ctr"/>
                      <a:endParaRPr lang="ro-RO" dirty="0"/>
                    </a:p>
                  </a:txBody>
                  <a:tcPr/>
                </a:tc>
                <a:extLst>
                  <a:ext uri="{0D108BD9-81ED-4DB2-BD59-A6C34878D82A}">
                    <a16:rowId xmlns:a16="http://schemas.microsoft.com/office/drawing/2014/main" val="474520606"/>
                  </a:ext>
                </a:extLst>
              </a:tr>
              <a:tr h="614131">
                <a:tc>
                  <a:txBody>
                    <a:bodyPr/>
                    <a:lstStyle/>
                    <a:p>
                      <a:r>
                        <a:rPr lang="ro-RO" sz="1600" dirty="0" smtClean="0"/>
                        <a:t>1.</a:t>
                      </a:r>
                      <a:endParaRPr lang="ro-R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dirty="0" smtClean="0"/>
                        <a:t>Programe pentru dezvoltare profesională continuă din oferta avizată a CCD</a:t>
                      </a:r>
                    </a:p>
                    <a:p>
                      <a:endParaRPr lang="ro-RO" sz="1600" dirty="0"/>
                    </a:p>
                  </a:txBody>
                  <a:tcPr/>
                </a:tc>
                <a:tc>
                  <a:txBody>
                    <a:bodyPr/>
                    <a:lstStyle/>
                    <a:p>
                      <a:r>
                        <a:rPr lang="ro-RO" sz="1600" dirty="0" smtClean="0"/>
                        <a:t>7-8</a:t>
                      </a:r>
                      <a:endParaRPr lang="ro-RO" sz="1600" dirty="0"/>
                    </a:p>
                  </a:txBody>
                  <a:tcPr/>
                </a:tc>
                <a:extLst>
                  <a:ext uri="{0D108BD9-81ED-4DB2-BD59-A6C34878D82A}">
                    <a16:rowId xmlns:a16="http://schemas.microsoft.com/office/drawing/2014/main" val="234885187"/>
                  </a:ext>
                </a:extLst>
              </a:tr>
              <a:tr h="355550">
                <a:tc>
                  <a:txBody>
                    <a:bodyPr/>
                    <a:lstStyle/>
                    <a:p>
                      <a:r>
                        <a:rPr lang="ro-RO" sz="1600" dirty="0" smtClean="0"/>
                        <a:t>2.</a:t>
                      </a:r>
                      <a:endParaRPr lang="ro-RO" sz="1600" dirty="0"/>
                    </a:p>
                  </a:txBody>
                  <a:tcPr/>
                </a:tc>
                <a:tc>
                  <a:txBody>
                    <a:bodyPr/>
                    <a:lstStyle/>
                    <a:p>
                      <a:r>
                        <a:rPr lang="ro-RO" sz="1600" dirty="0" smtClean="0"/>
                        <a:t>Programe pentru formarea profesională a adulților</a:t>
                      </a:r>
                      <a:endParaRPr lang="ro-RO" sz="1600" dirty="0"/>
                    </a:p>
                  </a:txBody>
                  <a:tcPr/>
                </a:tc>
                <a:tc>
                  <a:txBody>
                    <a:bodyPr/>
                    <a:lstStyle/>
                    <a:p>
                      <a:r>
                        <a:rPr lang="ro-RO" sz="1600" dirty="0" smtClean="0"/>
                        <a:t>5-6</a:t>
                      </a:r>
                      <a:endParaRPr lang="ro-RO" sz="1600" dirty="0"/>
                    </a:p>
                  </a:txBody>
                  <a:tcPr/>
                </a:tc>
                <a:extLst>
                  <a:ext uri="{0D108BD9-81ED-4DB2-BD59-A6C34878D82A}">
                    <a16:rowId xmlns:a16="http://schemas.microsoft.com/office/drawing/2014/main" val="2026295544"/>
                  </a:ext>
                </a:extLst>
              </a:tr>
              <a:tr h="728925">
                <a:tc>
                  <a:txBody>
                    <a:bodyPr/>
                    <a:lstStyle/>
                    <a:p>
                      <a:r>
                        <a:rPr lang="ro-RO" sz="1600" dirty="0" smtClean="0"/>
                        <a:t>3.</a:t>
                      </a:r>
                      <a:endParaRPr lang="ro-RO" sz="1600" dirty="0"/>
                    </a:p>
                  </a:txBody>
                  <a:tcPr/>
                </a:tc>
                <a:tc>
                  <a:txBody>
                    <a:bodyPr/>
                    <a:lstStyle/>
                    <a:p>
                      <a:r>
                        <a:rPr lang="ro-RO" sz="1600" dirty="0" smtClean="0"/>
                        <a:t>Programe de instruire și de informare </a:t>
                      </a:r>
                      <a:r>
                        <a:rPr lang="ro-RO" sz="1600" dirty="0" err="1" smtClean="0"/>
                        <a:t>ştiinţifică</a:t>
                      </a:r>
                      <a:r>
                        <a:rPr lang="ro-RO" sz="1600" dirty="0" smtClean="0"/>
                        <a:t> de specialitate/în domeniul </a:t>
                      </a:r>
                      <a:r>
                        <a:rPr lang="ro-RO" sz="1600" dirty="0" err="1" smtClean="0"/>
                        <a:t>ştiinţelor</a:t>
                      </a:r>
                      <a:r>
                        <a:rPr lang="ro-RO" sz="1600" dirty="0" smtClean="0"/>
                        <a:t> </a:t>
                      </a:r>
                      <a:r>
                        <a:rPr lang="ro-RO" sz="1600" dirty="0" err="1" smtClean="0"/>
                        <a:t>educaţiei</a:t>
                      </a:r>
                      <a:r>
                        <a:rPr lang="ro-RO" sz="1600" dirty="0" smtClean="0"/>
                        <a:t>/pe teme prioritare ale </a:t>
                      </a:r>
                      <a:r>
                        <a:rPr lang="ro-RO" sz="1600" dirty="0" err="1" smtClean="0"/>
                        <a:t>educaţiei</a:t>
                      </a:r>
                      <a:r>
                        <a:rPr lang="ro-RO" sz="1600" dirty="0" smtClean="0"/>
                        <a:t>/management</a:t>
                      </a:r>
                      <a:endParaRPr lang="ro-RO" sz="1600" dirty="0"/>
                    </a:p>
                  </a:txBody>
                  <a:tcPr/>
                </a:tc>
                <a:tc>
                  <a:txBody>
                    <a:bodyPr/>
                    <a:lstStyle/>
                    <a:p>
                      <a:r>
                        <a:rPr lang="ro-RO" sz="1600" dirty="0" smtClean="0"/>
                        <a:t>3-4</a:t>
                      </a:r>
                      <a:endParaRPr lang="ro-RO" sz="1600" dirty="0"/>
                    </a:p>
                  </a:txBody>
                  <a:tcPr/>
                </a:tc>
                <a:extLst>
                  <a:ext uri="{0D108BD9-81ED-4DB2-BD59-A6C34878D82A}">
                    <a16:rowId xmlns:a16="http://schemas.microsoft.com/office/drawing/2014/main" val="1264167"/>
                  </a:ext>
                </a:extLst>
              </a:tr>
              <a:tr h="872713">
                <a:tc>
                  <a:txBody>
                    <a:bodyPr/>
                    <a:lstStyle/>
                    <a:p>
                      <a:r>
                        <a:rPr lang="ro-RO" sz="1600" dirty="0" smtClean="0"/>
                        <a:t>4.</a:t>
                      </a:r>
                      <a:endParaRPr lang="ro-R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dirty="0" smtClean="0"/>
                        <a:t>Activități </a:t>
                      </a:r>
                      <a:r>
                        <a:rPr lang="ro-RO" sz="1600" dirty="0" err="1" smtClean="0"/>
                        <a:t>metodico-ştiinţifice</a:t>
                      </a:r>
                      <a:r>
                        <a:rPr lang="ro-RO" sz="1600" dirty="0" smtClean="0"/>
                        <a:t> </a:t>
                      </a:r>
                      <a:r>
                        <a:rPr lang="ro-RO" sz="1600" dirty="0" err="1" smtClean="0"/>
                        <a:t>şi</a:t>
                      </a:r>
                      <a:r>
                        <a:rPr lang="ro-RO" sz="1600" dirty="0" smtClean="0"/>
                        <a:t> psihopedagogice organizate la nivelul </a:t>
                      </a:r>
                      <a:r>
                        <a:rPr lang="ro-RO" sz="1600" dirty="0" err="1" smtClean="0"/>
                        <a:t>unităţii</a:t>
                      </a:r>
                      <a:r>
                        <a:rPr lang="ro-RO" sz="1600" dirty="0" smtClean="0"/>
                        <a:t> de </a:t>
                      </a:r>
                      <a:r>
                        <a:rPr lang="ro-RO" sz="1600" dirty="0" err="1" smtClean="0"/>
                        <a:t>învăţământ</a:t>
                      </a:r>
                      <a:r>
                        <a:rPr lang="ro-RO" sz="1600" dirty="0" smtClean="0"/>
                        <a:t> sau pe grupe de </a:t>
                      </a:r>
                      <a:r>
                        <a:rPr lang="ro-RO" sz="1600" dirty="0" err="1" smtClean="0"/>
                        <a:t>unităţi</a:t>
                      </a:r>
                      <a:r>
                        <a:rPr lang="ro-RO" sz="1600" dirty="0" smtClean="0"/>
                        <a:t>, respectiv catedre, comisii </a:t>
                      </a:r>
                      <a:r>
                        <a:rPr lang="ro-RO" sz="1600" dirty="0" err="1" smtClean="0"/>
                        <a:t>şi</a:t>
                      </a:r>
                      <a:r>
                        <a:rPr lang="ro-RO" sz="1600" dirty="0" smtClean="0"/>
                        <a:t> cercuri pedagogice</a:t>
                      </a:r>
                    </a:p>
                    <a:p>
                      <a:endParaRPr lang="ro-RO" sz="1600" dirty="0"/>
                    </a:p>
                  </a:txBody>
                  <a:tcPr/>
                </a:tc>
                <a:tc>
                  <a:txBody>
                    <a:bodyPr/>
                    <a:lstStyle/>
                    <a:p>
                      <a:r>
                        <a:rPr lang="ro-RO" sz="1600" dirty="0" smtClean="0"/>
                        <a:t>2-3</a:t>
                      </a:r>
                      <a:endParaRPr lang="ro-RO" sz="1600" dirty="0"/>
                    </a:p>
                  </a:txBody>
                  <a:tcPr/>
                </a:tc>
                <a:extLst>
                  <a:ext uri="{0D108BD9-81ED-4DB2-BD59-A6C34878D82A}">
                    <a16:rowId xmlns:a16="http://schemas.microsoft.com/office/drawing/2014/main" val="2146077352"/>
                  </a:ext>
                </a:extLst>
              </a:tr>
              <a:tr h="728925">
                <a:tc>
                  <a:txBody>
                    <a:bodyPr/>
                    <a:lstStyle/>
                    <a:p>
                      <a:r>
                        <a:rPr lang="ro-RO" sz="1600" dirty="0" smtClean="0"/>
                        <a:t>5.</a:t>
                      </a:r>
                      <a:endParaRPr lang="ro-RO" sz="1600" dirty="0"/>
                    </a:p>
                  </a:txBody>
                  <a:tcPr/>
                </a:tc>
                <a:tc>
                  <a:txBody>
                    <a:bodyPr/>
                    <a:lstStyle/>
                    <a:p>
                      <a:r>
                        <a:rPr lang="ro-RO" sz="1600" dirty="0" smtClean="0"/>
                        <a:t>Sesiuni de comunicări științifice/ </a:t>
                      </a:r>
                      <a:r>
                        <a:rPr lang="ro-RO" sz="1600" dirty="0" err="1" smtClean="0"/>
                        <a:t>workshopuri</a:t>
                      </a:r>
                      <a:r>
                        <a:rPr lang="ro-RO" sz="1600" dirty="0" smtClean="0"/>
                        <a:t> în domeniul de specialitate, în domeniul </a:t>
                      </a:r>
                      <a:r>
                        <a:rPr lang="ro-RO" sz="1600" dirty="0" err="1" smtClean="0"/>
                        <a:t>ştiinţelor</a:t>
                      </a:r>
                      <a:r>
                        <a:rPr lang="ro-RO" sz="1600" dirty="0" smtClean="0"/>
                        <a:t> </a:t>
                      </a:r>
                      <a:r>
                        <a:rPr lang="ro-RO" sz="1600" dirty="0" err="1" smtClean="0"/>
                        <a:t>educaţiei</a:t>
                      </a:r>
                      <a:r>
                        <a:rPr lang="ro-RO" sz="1600" dirty="0" smtClean="0"/>
                        <a:t> sau al managementului </a:t>
                      </a:r>
                      <a:r>
                        <a:rPr lang="ro-RO" sz="1600" dirty="0" err="1" smtClean="0"/>
                        <a:t>educaţional</a:t>
                      </a:r>
                      <a:r>
                        <a:rPr lang="ro-RO" sz="1600" dirty="0" smtClean="0"/>
                        <a:t>, </a:t>
                      </a:r>
                      <a:r>
                        <a:rPr lang="ro-RO" sz="1600" b="1" dirty="0" err="1" smtClean="0">
                          <a:solidFill>
                            <a:srgbClr val="FF0000"/>
                          </a:solidFill>
                        </a:rPr>
                        <a:t>prezenţa</a:t>
                      </a:r>
                      <a:r>
                        <a:rPr lang="ro-RO" sz="1600" b="1" dirty="0" smtClean="0">
                          <a:solidFill>
                            <a:srgbClr val="FF0000"/>
                          </a:solidFill>
                        </a:rPr>
                        <a:t> </a:t>
                      </a:r>
                      <a:r>
                        <a:rPr lang="ro-RO" sz="1600" b="1" dirty="0" err="1" smtClean="0">
                          <a:solidFill>
                            <a:srgbClr val="FF0000"/>
                          </a:solidFill>
                        </a:rPr>
                        <a:t>şi</a:t>
                      </a:r>
                      <a:r>
                        <a:rPr lang="ro-RO" sz="1600" b="1" dirty="0" smtClean="0">
                          <a:solidFill>
                            <a:srgbClr val="FF0000"/>
                          </a:solidFill>
                        </a:rPr>
                        <a:t> participare activă</a:t>
                      </a:r>
                      <a:endParaRPr lang="ro-RO" sz="1600" b="1" dirty="0">
                        <a:solidFill>
                          <a:srgbClr val="FF0000"/>
                        </a:solidFill>
                      </a:endParaRPr>
                    </a:p>
                  </a:txBody>
                  <a:tcPr/>
                </a:tc>
                <a:tc>
                  <a:txBody>
                    <a:bodyPr/>
                    <a:lstStyle/>
                    <a:p>
                      <a:r>
                        <a:rPr lang="ro-RO" sz="1600" dirty="0" smtClean="0"/>
                        <a:t>1-2</a:t>
                      </a:r>
                      <a:endParaRPr lang="ro-RO" sz="1600" dirty="0"/>
                    </a:p>
                  </a:txBody>
                  <a:tcPr/>
                </a:tc>
                <a:extLst>
                  <a:ext uri="{0D108BD9-81ED-4DB2-BD59-A6C34878D82A}">
                    <a16:rowId xmlns:a16="http://schemas.microsoft.com/office/drawing/2014/main" val="1782422956"/>
                  </a:ext>
                </a:extLst>
              </a:tr>
            </a:tbl>
          </a:graphicData>
        </a:graphic>
      </p:graphicFrame>
    </p:spTree>
    <p:extLst>
      <p:ext uri="{BB962C8B-B14F-4D97-AF65-F5344CB8AC3E}">
        <p14:creationId xmlns:p14="http://schemas.microsoft.com/office/powerpoint/2010/main" val="1155733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364" y="601979"/>
            <a:ext cx="6285956" cy="6041683"/>
          </a:xfrm>
          <a:prstGeom prst="rect">
            <a:avLst/>
          </a:prstGeom>
        </p:spPr>
      </p:pic>
    </p:spTree>
    <p:extLst>
      <p:ext uri="{BB962C8B-B14F-4D97-AF65-F5344CB8AC3E}">
        <p14:creationId xmlns:p14="http://schemas.microsoft.com/office/powerpoint/2010/main" val="160436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490" y="34290"/>
            <a:ext cx="5113020" cy="6789420"/>
          </a:xfrm>
          <a:prstGeom prst="rect">
            <a:avLst/>
          </a:prstGeom>
        </p:spPr>
      </p:pic>
    </p:spTree>
    <p:extLst>
      <p:ext uri="{BB962C8B-B14F-4D97-AF65-F5344CB8AC3E}">
        <p14:creationId xmlns:p14="http://schemas.microsoft.com/office/powerpoint/2010/main" val="169196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580" y="392430"/>
            <a:ext cx="7482840" cy="6073140"/>
          </a:xfrm>
          <a:prstGeom prst="rect">
            <a:avLst/>
          </a:prstGeom>
        </p:spPr>
      </p:pic>
    </p:spTree>
    <p:extLst>
      <p:ext uri="{BB962C8B-B14F-4D97-AF65-F5344CB8AC3E}">
        <p14:creationId xmlns:p14="http://schemas.microsoft.com/office/powerpoint/2010/main" val="32934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35242"/>
            <a:ext cx="10363199" cy="5622758"/>
          </a:xfrm>
        </p:spPr>
        <p:txBody>
          <a:bodyPr>
            <a:normAutofit fontScale="90000"/>
          </a:bodyPr>
          <a:lstStyle/>
          <a:p>
            <a:pPr algn="ctr"/>
            <a:r>
              <a:rPr lang="ro-RO" b="1" dirty="0" smtClean="0"/>
              <a:t/>
            </a:r>
            <a:br>
              <a:rPr lang="ro-RO" b="1" dirty="0" smtClean="0"/>
            </a:br>
            <a:r>
              <a:rPr lang="ro-RO" b="1" dirty="0"/>
              <a:t/>
            </a:r>
            <a:br>
              <a:rPr lang="ro-RO" b="1" dirty="0"/>
            </a:br>
            <a:r>
              <a:rPr lang="ro-RO" b="1" dirty="0" smtClean="0"/>
              <a:t/>
            </a:r>
            <a:br>
              <a:rPr lang="ro-RO" b="1" dirty="0" smtClean="0"/>
            </a:br>
            <a:r>
              <a:rPr lang="ro-RO" b="1" dirty="0"/>
              <a:t/>
            </a:r>
            <a:br>
              <a:rPr lang="ro-RO" b="1" dirty="0"/>
            </a:br>
            <a:r>
              <a:rPr lang="ro-RO" b="1" dirty="0" smtClean="0"/>
              <a:t/>
            </a:r>
            <a:br>
              <a:rPr lang="ro-RO" b="1" dirty="0" smtClean="0"/>
            </a:br>
            <a:r>
              <a:rPr lang="ro-RO" b="1" dirty="0"/>
              <a:t/>
            </a:r>
            <a:br>
              <a:rPr lang="ro-RO" b="1" dirty="0"/>
            </a:br>
            <a:r>
              <a:rPr lang="ro-RO" b="1" dirty="0" smtClean="0"/>
              <a:t/>
            </a:r>
            <a:br>
              <a:rPr lang="ro-RO" b="1" dirty="0" smtClean="0"/>
            </a:br>
            <a:r>
              <a:rPr lang="ro-RO" b="1" dirty="0"/>
              <a:t/>
            </a:r>
            <a:br>
              <a:rPr lang="ro-RO" b="1" dirty="0"/>
            </a:br>
            <a:r>
              <a:rPr lang="ro-RO" b="1" dirty="0" smtClean="0"/>
              <a:t>Procedură </a:t>
            </a:r>
            <a:r>
              <a:rPr lang="ro-RO" b="1" dirty="0"/>
              <a:t>specifică privind operaționalizarea reglementărilor metodologice cu privire </a:t>
            </a:r>
            <a:r>
              <a:rPr lang="ro-RO" b="1" dirty="0" smtClean="0"/>
              <a:t>la acumularea de către cadrele didactice a 90 de credite profesionale transferabile</a:t>
            </a:r>
            <a:br>
              <a:rPr lang="ro-RO" b="1" dirty="0" smtClean="0"/>
            </a:br>
            <a:r>
              <a:rPr lang="ro-RO" b="1" dirty="0" smtClean="0"/>
              <a:t>Anexa notei nr. 5749/</a:t>
            </a:r>
            <a:r>
              <a:rPr lang="ro-RO" b="1" dirty="0" err="1" smtClean="0"/>
              <a:t>dgmrurs</a:t>
            </a:r>
            <a:r>
              <a:rPr lang="ro-RO" b="1" dirty="0" smtClean="0"/>
              <a:t>/16.12.2022</a:t>
            </a:r>
            <a:br>
              <a:rPr lang="ro-RO" b="1" dirty="0" smtClean="0"/>
            </a:br>
            <a:r>
              <a:rPr lang="ro-RO" b="1" dirty="0" smtClean="0"/>
              <a:t/>
            </a:r>
            <a:br>
              <a:rPr lang="ro-RO" b="1" dirty="0" smtClean="0"/>
            </a:br>
            <a:endParaRPr lang="ro-RO" b="1" dirty="0"/>
          </a:p>
        </p:txBody>
      </p:sp>
      <p:sp>
        <p:nvSpPr>
          <p:cNvPr id="3" name="Rectangle 2"/>
          <p:cNvSpPr/>
          <p:nvPr/>
        </p:nvSpPr>
        <p:spPr>
          <a:xfrm>
            <a:off x="5971607" y="3244334"/>
            <a:ext cx="248786" cy="369332"/>
          </a:xfrm>
          <a:prstGeom prst="rect">
            <a:avLst/>
          </a:prstGeom>
        </p:spPr>
        <p:txBody>
          <a:bodyPr wrap="none">
            <a:spAutoFit/>
          </a:bodyPr>
          <a:lstStyle/>
          <a:p>
            <a:r>
              <a:rPr lang="ro-RO" dirty="0"/>
              <a:t> </a:t>
            </a:r>
          </a:p>
        </p:txBody>
      </p:sp>
    </p:spTree>
    <p:extLst>
      <p:ext uri="{BB962C8B-B14F-4D97-AF65-F5344CB8AC3E}">
        <p14:creationId xmlns:p14="http://schemas.microsoft.com/office/powerpoint/2010/main" val="61179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792" y="265592"/>
            <a:ext cx="9905998" cy="925534"/>
          </a:xfrm>
        </p:spPr>
        <p:txBody>
          <a:bodyPr/>
          <a:lstStyle/>
          <a:p>
            <a:pPr algn="ctr"/>
            <a:r>
              <a:rPr lang="ro-RO" b="1" dirty="0" smtClean="0"/>
              <a:t>I. DISPOZIȚII GENERALE</a:t>
            </a:r>
            <a:endParaRPr lang="ro-RO" b="1" dirty="0"/>
          </a:p>
        </p:txBody>
      </p:sp>
      <p:sp>
        <p:nvSpPr>
          <p:cNvPr id="3" name="Content Placeholder 2"/>
          <p:cNvSpPr>
            <a:spLocks noGrp="1"/>
          </p:cNvSpPr>
          <p:nvPr>
            <p:ph idx="1"/>
          </p:nvPr>
        </p:nvSpPr>
        <p:spPr>
          <a:xfrm>
            <a:off x="510423" y="1079500"/>
            <a:ext cx="11465677" cy="5778500"/>
          </a:xfrm>
        </p:spPr>
        <p:txBody>
          <a:bodyPr>
            <a:noAutofit/>
          </a:bodyPr>
          <a:lstStyle/>
          <a:p>
            <a:pPr algn="just"/>
            <a:r>
              <a:rPr lang="ro-RO" dirty="0" smtClean="0"/>
              <a:t> 	Prezenta </a:t>
            </a:r>
            <a:r>
              <a:rPr lang="ro-RO" dirty="0"/>
              <a:t>procedură specifică este elaborată în baza prevederilor art. 245 alin. (6) din Legea </a:t>
            </a:r>
            <a:r>
              <a:rPr lang="ro-RO" dirty="0" err="1"/>
              <a:t>educaţiei</a:t>
            </a:r>
            <a:r>
              <a:rPr lang="ro-RO" dirty="0"/>
              <a:t> </a:t>
            </a:r>
            <a:r>
              <a:rPr lang="ro-RO" dirty="0" err="1"/>
              <a:t>naţionale</a:t>
            </a:r>
            <a:r>
              <a:rPr lang="ro-RO" dirty="0"/>
              <a:t> nr. 1/2011, cu modificările </a:t>
            </a:r>
            <a:r>
              <a:rPr lang="ro-RO" dirty="0" err="1"/>
              <a:t>şi</a:t>
            </a:r>
            <a:r>
              <a:rPr lang="ro-RO" dirty="0"/>
              <a:t> completările ulterioare, precum și ale </a:t>
            </a:r>
            <a:r>
              <a:rPr lang="ro-RO" i="1" dirty="0"/>
              <a:t>Metodologiei-cadru privind asigurarea calității programelor pentru dezvoltarea profesională continuă a cadrelor didactice din învățământul preuniversitar și de acumulare a creditelor profesionale transferabile</a:t>
            </a:r>
            <a:r>
              <a:rPr lang="ro-RO" dirty="0"/>
              <a:t>, aprobată prin OME nr. 4224/06.07.2022, denumită în continuare </a:t>
            </a:r>
            <a:r>
              <a:rPr lang="ro-RO" i="1" dirty="0"/>
              <a:t>Metodologie. </a:t>
            </a:r>
            <a:r>
              <a:rPr lang="ro-RO" dirty="0"/>
              <a:t>Procedura operaționalizează reglementările metodologice cu privire la recunoașterea, la nivelul unității de învățământ, a acumulării de către cadrele didactice a 90 de credite profesionale transferabile, prin Comisia de Mentorat Didactic și Formare în Cariera Didactică - CMDFCD, reglementată de art. 71 lit. f) coroborat cu art. 72 alin (4), din OME nr. 4183/04.07.2022 pentru aprobarea Regulamentului-cadru de organizare și funcționare a unităților de învățământ preuniversitar (ROFUIP) și de art. 59 din OME nr. 4224/06.07.2022. </a:t>
            </a:r>
            <a:endParaRPr lang="ro-RO" b="1" dirty="0"/>
          </a:p>
        </p:txBody>
      </p:sp>
    </p:spTree>
    <p:extLst>
      <p:ext uri="{BB962C8B-B14F-4D97-AF65-F5344CB8AC3E}">
        <p14:creationId xmlns:p14="http://schemas.microsoft.com/office/powerpoint/2010/main" val="3571893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79" y="1443789"/>
            <a:ext cx="11369842" cy="4932948"/>
          </a:xfrm>
        </p:spPr>
        <p:txBody>
          <a:bodyPr>
            <a:normAutofit lnSpcReduction="10000"/>
          </a:bodyPr>
          <a:lstStyle/>
          <a:p>
            <a:pPr algn="just"/>
            <a:r>
              <a:rPr lang="ro-RO" dirty="0" smtClean="0"/>
              <a:t> 	</a:t>
            </a:r>
            <a:r>
              <a:rPr lang="ro-RO" b="1" dirty="0" smtClean="0"/>
              <a:t> Scopul procedurii </a:t>
            </a:r>
            <a:r>
              <a:rPr lang="ro-RO" dirty="0" smtClean="0"/>
              <a:t>este </a:t>
            </a:r>
            <a:r>
              <a:rPr lang="ro-RO" dirty="0"/>
              <a:t>de a reglementa verificarea și validarea la nivelul unității de învățământ a îndeplinirii </a:t>
            </a:r>
            <a:r>
              <a:rPr lang="ro-RO" dirty="0" err="1"/>
              <a:t>obligaţiei</a:t>
            </a:r>
            <a:r>
              <a:rPr lang="ro-RO" dirty="0"/>
              <a:t> legale prevăzute la art. 245 alin. (6) din Legea </a:t>
            </a:r>
            <a:r>
              <a:rPr lang="ro-RO" dirty="0" err="1"/>
              <a:t>educaţiei</a:t>
            </a:r>
            <a:r>
              <a:rPr lang="ro-RO" dirty="0"/>
              <a:t> </a:t>
            </a:r>
            <a:r>
              <a:rPr lang="ro-RO" dirty="0" err="1"/>
              <a:t>naţionale</a:t>
            </a:r>
            <a:r>
              <a:rPr lang="ro-RO" dirty="0"/>
              <a:t> nr. 1/2011, cu modificările </a:t>
            </a:r>
            <a:r>
              <a:rPr lang="ro-RO" dirty="0" err="1"/>
              <a:t>şi</a:t>
            </a:r>
            <a:r>
              <a:rPr lang="ro-RO" dirty="0"/>
              <a:t> completările ulterioare, conform căreia personalul didactic, precum </a:t>
            </a:r>
            <a:r>
              <a:rPr lang="ro-RO" dirty="0" err="1"/>
              <a:t>şi</a:t>
            </a:r>
            <a:r>
              <a:rPr lang="ro-RO" dirty="0"/>
              <a:t> personalul de conducere, de îndrumare </a:t>
            </a:r>
            <a:r>
              <a:rPr lang="ro-RO" dirty="0" err="1"/>
              <a:t>şi</a:t>
            </a:r>
            <a:r>
              <a:rPr lang="ro-RO" dirty="0"/>
              <a:t> de control din </a:t>
            </a:r>
            <a:r>
              <a:rPr lang="ro-RO" dirty="0" err="1"/>
              <a:t>învăţământul</a:t>
            </a:r>
            <a:r>
              <a:rPr lang="ro-RO" dirty="0"/>
              <a:t> preuniversitar este obligat să participe periodic la programe de formare continuă, astfel încât să acumuleze, la fiecare interval consecutiv de 5 ani, fără a lua în calcul perioadele de suspendare a contractului individual de muncă, în condițiile prevăzute de art. 255 din Legea </a:t>
            </a:r>
            <a:r>
              <a:rPr lang="ro-RO" dirty="0" err="1"/>
              <a:t>educaţiei</a:t>
            </a:r>
            <a:r>
              <a:rPr lang="ro-RO" dirty="0"/>
              <a:t> </a:t>
            </a:r>
            <a:r>
              <a:rPr lang="ro-RO" dirty="0" err="1"/>
              <a:t>naţionale</a:t>
            </a:r>
            <a:r>
              <a:rPr lang="ro-RO" dirty="0"/>
              <a:t> nr. 1/2011, cu modificările </a:t>
            </a:r>
            <a:r>
              <a:rPr lang="ro-RO" dirty="0" err="1"/>
              <a:t>şi</a:t>
            </a:r>
            <a:r>
              <a:rPr lang="ro-RO" dirty="0"/>
              <a:t> completările ulterioare, considerat de la data promovării examenului de definitivare în </a:t>
            </a:r>
            <a:r>
              <a:rPr lang="ro-RO" dirty="0" err="1"/>
              <a:t>învăţământ</a:t>
            </a:r>
            <a:r>
              <a:rPr lang="ro-RO" dirty="0"/>
              <a:t>, numit </a:t>
            </a:r>
            <a:r>
              <a:rPr lang="ro-RO" i="1" dirty="0"/>
              <a:t>interval legal prevăzut</a:t>
            </a:r>
            <a:r>
              <a:rPr lang="ro-RO" dirty="0"/>
              <a:t>, minimum 90 de credite profesionale transferabile, ca urmare a participării și finalizării unor programe </a:t>
            </a:r>
            <a:r>
              <a:rPr lang="ro-RO" dirty="0" err="1"/>
              <a:t>şi</a:t>
            </a:r>
            <a:r>
              <a:rPr lang="ro-RO" dirty="0"/>
              <a:t>/sau a altor forme de organizare a formării continue, care se încadrează într-una dintre </a:t>
            </a:r>
            <a:r>
              <a:rPr lang="ro-RO" b="1" dirty="0">
                <a:solidFill>
                  <a:srgbClr val="FF0000"/>
                </a:solidFill>
              </a:rPr>
              <a:t>următoarele situații</a:t>
            </a:r>
            <a:r>
              <a:rPr lang="ro-RO" dirty="0"/>
              <a:t>: </a:t>
            </a:r>
            <a:endParaRPr lang="ro-RO" b="1" dirty="0"/>
          </a:p>
        </p:txBody>
      </p:sp>
      <p:sp>
        <p:nvSpPr>
          <p:cNvPr id="4" name="Title 1"/>
          <p:cNvSpPr>
            <a:spLocks noGrp="1"/>
          </p:cNvSpPr>
          <p:nvPr>
            <p:ph type="title"/>
          </p:nvPr>
        </p:nvSpPr>
        <p:spPr>
          <a:xfrm>
            <a:off x="1285792" y="265592"/>
            <a:ext cx="9905998" cy="925534"/>
          </a:xfrm>
        </p:spPr>
        <p:txBody>
          <a:bodyPr>
            <a:normAutofit/>
          </a:bodyPr>
          <a:lstStyle/>
          <a:p>
            <a:pPr algn="ctr"/>
            <a:r>
              <a:rPr lang="ro-RO" b="1" dirty="0"/>
              <a:t>Art. 1. SCOPUL </a:t>
            </a:r>
            <a:r>
              <a:rPr lang="ro-RO" b="1" dirty="0" smtClean="0"/>
              <a:t>PROCEDURII</a:t>
            </a:r>
            <a:endParaRPr lang="ro-RO" b="1" dirty="0"/>
          </a:p>
        </p:txBody>
      </p:sp>
    </p:spTree>
    <p:extLst>
      <p:ext uri="{BB962C8B-B14F-4D97-AF65-F5344CB8AC3E}">
        <p14:creationId xmlns:p14="http://schemas.microsoft.com/office/powerpoint/2010/main" val="293804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737" y="336884"/>
            <a:ext cx="10840451" cy="5871411"/>
          </a:xfrm>
        </p:spPr>
        <p:txBody>
          <a:bodyPr>
            <a:normAutofit fontScale="62500" lnSpcReduction="20000"/>
          </a:bodyPr>
          <a:lstStyle/>
          <a:p>
            <a:endParaRPr lang="ro-RO" dirty="0"/>
          </a:p>
          <a:p>
            <a:pPr algn="just"/>
            <a:r>
              <a:rPr lang="ro-RO" sz="3400" dirty="0" smtClean="0"/>
              <a:t>a</a:t>
            </a:r>
            <a:r>
              <a:rPr lang="ro-RO" sz="3400" dirty="0"/>
              <a:t>) a obținut gradul didactic II sau gradul didactic I, validat prin ordin de ministru; </a:t>
            </a:r>
          </a:p>
          <a:p>
            <a:pPr algn="just"/>
            <a:r>
              <a:rPr lang="ro-RO" sz="3400" dirty="0"/>
              <a:t>b) a absolvit studii universitare de master în domeniul de specialitate sau în domeniul </a:t>
            </a:r>
            <a:r>
              <a:rPr lang="ro-RO" sz="3400" i="1" dirty="0" err="1"/>
              <a:t>știinţe</a:t>
            </a:r>
            <a:r>
              <a:rPr lang="ro-RO" sz="3400" i="1" dirty="0"/>
              <a:t> ale </a:t>
            </a:r>
            <a:r>
              <a:rPr lang="ro-RO" sz="3400" i="1" dirty="0" err="1"/>
              <a:t>educaţiei</a:t>
            </a:r>
            <a:r>
              <a:rPr lang="ro-RO" sz="3400" dirty="0"/>
              <a:t>; </a:t>
            </a:r>
          </a:p>
          <a:p>
            <a:pPr algn="just"/>
            <a:r>
              <a:rPr lang="ro-RO" sz="3400" dirty="0"/>
              <a:t>c) a obținut titlul științific de doctor în domeniul de specialitate sau în domeniul </a:t>
            </a:r>
            <a:r>
              <a:rPr lang="ro-RO" sz="3400" i="1" dirty="0" err="1"/>
              <a:t>știinţe</a:t>
            </a:r>
            <a:r>
              <a:rPr lang="ro-RO" sz="3400" i="1" dirty="0"/>
              <a:t> ale </a:t>
            </a:r>
            <a:r>
              <a:rPr lang="ro-RO" sz="3400" i="1" dirty="0" err="1"/>
              <a:t>educaţiei</a:t>
            </a:r>
            <a:r>
              <a:rPr lang="ro-RO" sz="3400" dirty="0"/>
              <a:t>; </a:t>
            </a:r>
          </a:p>
          <a:p>
            <a:pPr algn="just"/>
            <a:r>
              <a:rPr lang="ro-RO" sz="3400" dirty="0"/>
              <a:t>d) a absolvit un program postuniversitar de conversie profesională a cadrelor didactice din </a:t>
            </a:r>
            <a:r>
              <a:rPr lang="ro-RO" sz="3400" dirty="0" err="1"/>
              <a:t>învăţământul</a:t>
            </a:r>
            <a:r>
              <a:rPr lang="ro-RO" sz="3400" dirty="0"/>
              <a:t> preuniversitar, cu durata de 2 ani/4 semestre - l20 credite ECTS; </a:t>
            </a:r>
          </a:p>
          <a:p>
            <a:pPr algn="just"/>
            <a:r>
              <a:rPr lang="ro-RO" sz="3400" dirty="0"/>
              <a:t>e) a obținut, în intervalul respectiv, o altă specializare, care atestă dobândirea de </a:t>
            </a:r>
            <a:r>
              <a:rPr lang="ro-RO" sz="3400" dirty="0" err="1"/>
              <a:t>competenţe</a:t>
            </a:r>
            <a:r>
              <a:rPr lang="ro-RO" sz="3400" dirty="0"/>
              <a:t> de predare a unei alte discipline în învățământul preuniversitar; </a:t>
            </a:r>
          </a:p>
          <a:p>
            <a:pPr algn="just"/>
            <a:r>
              <a:rPr lang="ro-RO" sz="3400" dirty="0"/>
              <a:t>f) a absolvit un program de studii masterale într-un domeniu diferit de domeniul de specialitate; </a:t>
            </a:r>
          </a:p>
          <a:p>
            <a:pPr algn="just"/>
            <a:r>
              <a:rPr lang="ro-RO" sz="3400" dirty="0"/>
              <a:t>g) a absolvit un program postuniversitar, într-un domeniu diferit de domeniul de specialitate; </a:t>
            </a:r>
          </a:p>
          <a:p>
            <a:pPr algn="just"/>
            <a:r>
              <a:rPr lang="ro-RO" sz="3400" dirty="0"/>
              <a:t>h) a absolvit programe acreditate, programe complementare și a participat la programe pentru abilitare funcțională. </a:t>
            </a:r>
          </a:p>
        </p:txBody>
      </p:sp>
    </p:spTree>
    <p:extLst>
      <p:ext uri="{BB962C8B-B14F-4D97-AF65-F5344CB8AC3E}">
        <p14:creationId xmlns:p14="http://schemas.microsoft.com/office/powerpoint/2010/main" val="4080267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a:t>an școlar 2023 - 2024</a:t>
            </a:r>
            <a:r>
              <a:rPr lang="ro-RO" dirty="0"/>
              <a:t/>
            </a:r>
            <a:br>
              <a:rPr lang="ro-RO" dirty="0"/>
            </a:br>
            <a:endParaRPr lang="ro-RO" dirty="0"/>
          </a:p>
        </p:txBody>
      </p:sp>
      <p:sp>
        <p:nvSpPr>
          <p:cNvPr id="3" name="Content Placeholder 2"/>
          <p:cNvSpPr>
            <a:spLocks noGrp="1"/>
          </p:cNvSpPr>
          <p:nvPr>
            <p:ph idx="1"/>
          </p:nvPr>
        </p:nvSpPr>
        <p:spPr>
          <a:xfrm>
            <a:off x="1141413" y="1735137"/>
            <a:ext cx="9905999" cy="4281942"/>
          </a:xfrm>
        </p:spPr>
        <p:txBody>
          <a:bodyPr>
            <a:normAutofit fontScale="62500" lnSpcReduction="20000"/>
          </a:bodyPr>
          <a:lstStyle/>
          <a:p>
            <a:pPr algn="just"/>
            <a:r>
              <a:rPr lang="ro-RO" sz="3800" dirty="0" smtClean="0"/>
              <a:t>Conform </a:t>
            </a:r>
            <a:r>
              <a:rPr lang="ro-RO" sz="3800" dirty="0"/>
              <a:t>OME nr. </a:t>
            </a:r>
            <a:r>
              <a:rPr lang="ro-RO" sz="3800" dirty="0" smtClean="0"/>
              <a:t>6072/ 2023 </a:t>
            </a:r>
            <a:r>
              <a:rPr lang="ro-RO" sz="3800" dirty="0"/>
              <a:t>art. 1, aliniat (3) până la elaborarea metodologiilor, regulamentelor </a:t>
            </a:r>
            <a:r>
              <a:rPr lang="ro-RO" sz="3800" dirty="0" err="1"/>
              <a:t>şi</a:t>
            </a:r>
            <a:r>
              <a:rPr lang="ro-RO" sz="3800" dirty="0"/>
              <a:t> a altor acte normative necesare pentru punerea în aplicare a Legii nr. 198/2023 </a:t>
            </a:r>
            <a:r>
              <a:rPr lang="ro-RO" sz="3800" b="1" dirty="0"/>
              <a:t>se aplică </a:t>
            </a:r>
            <a:r>
              <a:rPr lang="ro-RO" sz="3800" b="1" dirty="0" err="1"/>
              <a:t>dispoziţiile</a:t>
            </a:r>
            <a:r>
              <a:rPr lang="ro-RO" sz="3800" b="1" dirty="0"/>
              <a:t> privind organizarea, </a:t>
            </a:r>
            <a:r>
              <a:rPr lang="ro-RO" sz="3800" b="1" dirty="0" err="1"/>
              <a:t>funcţionarea</a:t>
            </a:r>
            <a:r>
              <a:rPr lang="ro-RO" sz="3800" b="1" dirty="0"/>
              <a:t> sistemului de </a:t>
            </a:r>
            <a:r>
              <a:rPr lang="ro-RO" sz="3800" b="1" dirty="0" err="1"/>
              <a:t>învăţământ</a:t>
            </a:r>
            <a:r>
              <a:rPr lang="ro-RO" sz="3800" b="1" dirty="0"/>
              <a:t> preuniversitar </a:t>
            </a:r>
            <a:r>
              <a:rPr lang="ro-RO" sz="3800" b="1" dirty="0" err="1"/>
              <a:t>şi</a:t>
            </a:r>
            <a:r>
              <a:rPr lang="ro-RO" sz="3800" b="1" dirty="0"/>
              <a:t> </a:t>
            </a:r>
            <a:r>
              <a:rPr lang="ro-RO" sz="3800" b="1" dirty="0" err="1"/>
              <a:t>desfăşurarea</a:t>
            </a:r>
            <a:r>
              <a:rPr lang="ro-RO" sz="3800" b="1" dirty="0"/>
              <a:t> procesului de </a:t>
            </a:r>
            <a:r>
              <a:rPr lang="ro-RO" sz="3800" b="1" dirty="0" err="1"/>
              <a:t>învăţământ</a:t>
            </a:r>
            <a:r>
              <a:rPr lang="ro-RO" sz="3800" b="1" dirty="0"/>
              <a:t> aflate sau intrate în vigoare la data de 1 septembrie 2023</a:t>
            </a:r>
            <a:r>
              <a:rPr lang="ro-RO" sz="3800" dirty="0"/>
              <a:t>.</a:t>
            </a:r>
          </a:p>
          <a:p>
            <a:pPr algn="just"/>
            <a:r>
              <a:rPr lang="ro-RO" sz="3800" dirty="0"/>
              <a:t>Documentul care reglementează activitatea menționată este OME nr. 4224 din 6 iulie 2022 pentru aprobarea </a:t>
            </a:r>
            <a:r>
              <a:rPr lang="ro-RO" sz="3800" dirty="0">
                <a:hlinkClick r:id="rId2"/>
              </a:rPr>
              <a:t>Metodologiei-cadru privind asigurarea calității programelor pentru dezvoltarea profesională continuă a cadrelor didactice din învățământul preuniversitar și de acumulare a creditelor profesionale transferabile și următoarele proceduri </a:t>
            </a:r>
            <a:r>
              <a:rPr lang="ro-RO" sz="3800" dirty="0" smtClean="0">
                <a:solidFill>
                  <a:srgbClr val="FFFF00"/>
                </a:solidFill>
                <a:hlinkClick r:id="rId2"/>
              </a:rPr>
              <a:t>specifice</a:t>
            </a:r>
            <a:r>
              <a:rPr lang="ro-RO" sz="3800" dirty="0">
                <a:solidFill>
                  <a:srgbClr val="FFFF00"/>
                </a:solidFill>
              </a:rPr>
              <a:t>.</a:t>
            </a:r>
          </a:p>
          <a:p>
            <a:endParaRPr lang="ro-RO" dirty="0"/>
          </a:p>
        </p:txBody>
      </p:sp>
    </p:spTree>
    <p:extLst>
      <p:ext uri="{BB962C8B-B14F-4D97-AF65-F5344CB8AC3E}">
        <p14:creationId xmlns:p14="http://schemas.microsoft.com/office/powerpoint/2010/main" val="136634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484" y="1299411"/>
            <a:ext cx="11032958" cy="4944978"/>
          </a:xfrm>
        </p:spPr>
        <p:txBody>
          <a:bodyPr>
            <a:normAutofit fontScale="92500"/>
          </a:bodyPr>
          <a:lstStyle/>
          <a:p>
            <a:pPr algn="just"/>
            <a:r>
              <a:rPr lang="ro-RO" b="1" dirty="0"/>
              <a:t>Art. 2 </a:t>
            </a:r>
            <a:r>
              <a:rPr lang="ro-RO" dirty="0"/>
              <a:t>(1) Verificarea îndeplinirii </a:t>
            </a:r>
            <a:r>
              <a:rPr lang="ro-RO" dirty="0" smtClean="0"/>
              <a:t>condiției </a:t>
            </a:r>
            <a:r>
              <a:rPr lang="ro-RO" dirty="0"/>
              <a:t>de formare pentru personalul didactic, prin acumularea numărului de credite profesionale transferabile legal prevăzut, se realizează anual, la nivelul fiecărei unități de învățământ prin CMDFCD. </a:t>
            </a:r>
            <a:endParaRPr lang="ro-RO" dirty="0" smtClean="0"/>
          </a:p>
          <a:p>
            <a:pPr algn="just"/>
            <a:r>
              <a:rPr lang="ro-RO" dirty="0"/>
              <a:t>(2) </a:t>
            </a:r>
            <a:r>
              <a:rPr lang="ro-RO" b="1" dirty="0">
                <a:solidFill>
                  <a:srgbClr val="FF0000"/>
                </a:solidFill>
              </a:rPr>
              <a:t>Comisia pentru mentorat didactic </a:t>
            </a:r>
            <a:r>
              <a:rPr lang="ro-RO" b="1" dirty="0" err="1">
                <a:solidFill>
                  <a:srgbClr val="FF0000"/>
                </a:solidFill>
              </a:rPr>
              <a:t>şi</a:t>
            </a:r>
            <a:r>
              <a:rPr lang="ro-RO" b="1" dirty="0">
                <a:solidFill>
                  <a:srgbClr val="FF0000"/>
                </a:solidFill>
              </a:rPr>
              <a:t> formare în cariera didactică stabilește și comunică în scris</a:t>
            </a:r>
            <a:r>
              <a:rPr lang="ro-RO" dirty="0"/>
              <a:t>, pentru fiecare cadru didactic încadrat cu norma de bază în unitatea de învățământ, ultimul </a:t>
            </a:r>
            <a:r>
              <a:rPr lang="ro-RO" b="1" i="1" dirty="0">
                <a:solidFill>
                  <a:srgbClr val="FF0000"/>
                </a:solidFill>
              </a:rPr>
              <a:t>interval legal prevăzut </a:t>
            </a:r>
            <a:r>
              <a:rPr lang="ro-RO" b="1" dirty="0">
                <a:solidFill>
                  <a:srgbClr val="FF0000"/>
                </a:solidFill>
              </a:rPr>
              <a:t>încheiat </a:t>
            </a:r>
            <a:r>
              <a:rPr lang="ro-RO" dirty="0"/>
              <a:t>pentru care se verifică și se validează îndeplinirea </a:t>
            </a:r>
            <a:r>
              <a:rPr lang="ro-RO" dirty="0" err="1"/>
              <a:t>condiţiei</a:t>
            </a:r>
            <a:r>
              <a:rPr lang="ro-RO" dirty="0"/>
              <a:t> de acumulare a minimum 90 de credite profesionale transferabile. </a:t>
            </a:r>
          </a:p>
          <a:p>
            <a:pPr algn="just"/>
            <a:r>
              <a:rPr lang="ro-RO" dirty="0"/>
              <a:t>(3) La nivelul Comisiei de Mentorat Didactic și Formare în Cariera Didactică se creează un registru electronic de evidență a numărului de credite profesionale transferabile </a:t>
            </a:r>
            <a:r>
              <a:rPr lang="ro-RO" b="1" i="1" dirty="0">
                <a:solidFill>
                  <a:srgbClr val="FF0000"/>
                </a:solidFill>
              </a:rPr>
              <a:t>acumulat în ultimul interval legal prevăzut </a:t>
            </a:r>
            <a:r>
              <a:rPr lang="ro-RO" b="1" dirty="0">
                <a:solidFill>
                  <a:srgbClr val="FF0000"/>
                </a:solidFill>
              </a:rPr>
              <a:t>încheiat</a:t>
            </a:r>
            <a:r>
              <a:rPr lang="ro-RO" dirty="0"/>
              <a:t>, pentru fiecare cadru didactic încadrat cu norma de bază în unitatea de învățământ. </a:t>
            </a:r>
            <a:endParaRPr lang="ro-RO" dirty="0" smtClean="0"/>
          </a:p>
          <a:p>
            <a:pPr algn="just"/>
            <a:endParaRPr lang="ro-RO" dirty="0"/>
          </a:p>
        </p:txBody>
      </p:sp>
      <p:sp>
        <p:nvSpPr>
          <p:cNvPr id="4" name="Title 1"/>
          <p:cNvSpPr>
            <a:spLocks noGrp="1"/>
          </p:cNvSpPr>
          <p:nvPr>
            <p:ph type="title"/>
          </p:nvPr>
        </p:nvSpPr>
        <p:spPr>
          <a:xfrm>
            <a:off x="1140996" y="229497"/>
            <a:ext cx="9905998" cy="925534"/>
          </a:xfrm>
        </p:spPr>
        <p:txBody>
          <a:bodyPr>
            <a:normAutofit fontScale="90000"/>
          </a:bodyPr>
          <a:lstStyle/>
          <a:p>
            <a:pPr algn="ctr"/>
            <a:r>
              <a:rPr lang="ro-RO" b="1" dirty="0"/>
              <a:t>Art. </a:t>
            </a:r>
            <a:r>
              <a:rPr lang="ro-RO" b="1" dirty="0" smtClean="0"/>
              <a:t>2. verificarea îndeplinirii condiției de formare</a:t>
            </a:r>
            <a:endParaRPr lang="ro-RO" b="1" dirty="0"/>
          </a:p>
        </p:txBody>
      </p:sp>
    </p:spTree>
    <p:extLst>
      <p:ext uri="{BB962C8B-B14F-4D97-AF65-F5344CB8AC3E}">
        <p14:creationId xmlns:p14="http://schemas.microsoft.com/office/powerpoint/2010/main" val="31124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93294"/>
            <a:ext cx="9905999" cy="5727031"/>
          </a:xfrm>
        </p:spPr>
        <p:txBody>
          <a:bodyPr>
            <a:normAutofit/>
          </a:bodyPr>
          <a:lstStyle/>
          <a:p>
            <a:pPr algn="just"/>
            <a:r>
              <a:rPr lang="ro-RO" dirty="0"/>
              <a:t>(4) În anul </a:t>
            </a:r>
            <a:r>
              <a:rPr lang="ro-RO" dirty="0" err="1"/>
              <a:t>şcolar</a:t>
            </a:r>
            <a:r>
              <a:rPr lang="ro-RO" dirty="0"/>
              <a:t> 2022-2023, </a:t>
            </a:r>
            <a:r>
              <a:rPr lang="ro-RO" dirty="0">
                <a:solidFill>
                  <a:srgbClr val="FF0000"/>
                </a:solidFill>
              </a:rPr>
              <a:t>activitățile CMDFCD se desfășoară până la data de 31 ianuarie și se finalizează cu eliberarea adeverinței prevăzute în Anexa nr.1. </a:t>
            </a:r>
          </a:p>
          <a:p>
            <a:pPr algn="just"/>
            <a:r>
              <a:rPr lang="ro-RO" dirty="0"/>
              <a:t>(5) Activitățile CMDFCD se pot organiza și în sistem </a:t>
            </a:r>
            <a:r>
              <a:rPr lang="ro-RO" dirty="0" err="1"/>
              <a:t>blended-learning</a:t>
            </a:r>
            <a:r>
              <a:rPr lang="ro-RO" dirty="0"/>
              <a:t>. </a:t>
            </a:r>
          </a:p>
          <a:p>
            <a:pPr algn="just"/>
            <a:r>
              <a:rPr lang="ro-RO" dirty="0"/>
              <a:t>(6) În activitățile desfășurate, CMDFCD este obligată să respecte prevederile directivelor Uniunii Europene privind securitatea cibernetică și prelucrarea datelor cu caracter personal, cuprinse în Regulamentul (UE) 2016/679 al Parlamentului European și al Consiliului din 27 aprilie 2016 privind protecția persoanelor fizice în ceea ce privește prelucrarea datelor cu caracter personal și privind libera circulație a acestor date și de abrogare a Directivei 95/46/CE (Regulamentul general privind protecția datelor) și legislația specifică privind regimul proprietății intelectuale și secretul profesional. </a:t>
            </a:r>
            <a:endParaRPr lang="ro-RO" sz="2800" dirty="0"/>
          </a:p>
        </p:txBody>
      </p:sp>
    </p:spTree>
    <p:extLst>
      <p:ext uri="{BB962C8B-B14F-4D97-AF65-F5344CB8AC3E}">
        <p14:creationId xmlns:p14="http://schemas.microsoft.com/office/powerpoint/2010/main" val="477151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88167"/>
            <a:ext cx="7874000" cy="5137486"/>
          </a:xfrm>
        </p:spPr>
        <p:txBody>
          <a:bodyPr>
            <a:normAutofit/>
          </a:bodyPr>
          <a:lstStyle/>
          <a:p>
            <a:pPr algn="just"/>
            <a:r>
              <a:rPr lang="ro-RO" b="1" dirty="0"/>
              <a:t>Art. 3 </a:t>
            </a:r>
            <a:r>
              <a:rPr lang="ro-RO" dirty="0"/>
              <a:t>(1) După comunicarea ultimului interval legal </a:t>
            </a:r>
            <a:r>
              <a:rPr lang="ro-RO" dirty="0" smtClean="0"/>
              <a:t>prevăzut </a:t>
            </a:r>
            <a:r>
              <a:rPr lang="ro-RO" dirty="0"/>
              <a:t>încheiat, </a:t>
            </a:r>
            <a:r>
              <a:rPr lang="ro-RO" b="1" dirty="0">
                <a:solidFill>
                  <a:srgbClr val="FF0000"/>
                </a:solidFill>
              </a:rPr>
              <a:t>fiecare cadru </a:t>
            </a:r>
            <a:r>
              <a:rPr lang="ro-RO" b="1" dirty="0" smtClean="0">
                <a:solidFill>
                  <a:srgbClr val="FF0000"/>
                </a:solidFill>
              </a:rPr>
              <a:t>didactic </a:t>
            </a:r>
            <a:r>
              <a:rPr lang="ro-RO" dirty="0" smtClean="0"/>
              <a:t>încadrat </a:t>
            </a:r>
            <a:r>
              <a:rPr lang="ro-RO" dirty="0"/>
              <a:t>cu </a:t>
            </a:r>
            <a:r>
              <a:rPr lang="ro-RO" dirty="0" smtClean="0"/>
              <a:t>norma </a:t>
            </a:r>
            <a:r>
              <a:rPr lang="ro-RO" dirty="0"/>
              <a:t>de bază în unitatea de învățământ </a:t>
            </a:r>
            <a:r>
              <a:rPr lang="ro-RO" b="1" dirty="0">
                <a:solidFill>
                  <a:srgbClr val="FF0000"/>
                </a:solidFill>
              </a:rPr>
              <a:t>are o</a:t>
            </a:r>
            <a:r>
              <a:rPr lang="ro-RO" b="1" dirty="0" smtClean="0">
                <a:solidFill>
                  <a:srgbClr val="FF0000"/>
                </a:solidFill>
              </a:rPr>
              <a:t>bligația </a:t>
            </a:r>
            <a:r>
              <a:rPr lang="ro-RO" b="1" dirty="0">
                <a:solidFill>
                  <a:srgbClr val="FF0000"/>
                </a:solidFill>
              </a:rPr>
              <a:t>de a depune la secretariatul </a:t>
            </a:r>
            <a:r>
              <a:rPr lang="ro-RO" b="1" dirty="0" err="1">
                <a:solidFill>
                  <a:srgbClr val="FF0000"/>
                </a:solidFill>
              </a:rPr>
              <a:t>unităţii</a:t>
            </a:r>
            <a:r>
              <a:rPr lang="ro-RO" b="1" dirty="0">
                <a:solidFill>
                  <a:srgbClr val="FF0000"/>
                </a:solidFill>
              </a:rPr>
              <a:t> </a:t>
            </a:r>
            <a:r>
              <a:rPr lang="ro-RO" b="1" dirty="0" smtClean="0">
                <a:solidFill>
                  <a:srgbClr val="FF0000"/>
                </a:solidFill>
              </a:rPr>
              <a:t>de  </a:t>
            </a:r>
            <a:r>
              <a:rPr lang="ro-RO" b="1" dirty="0" err="1">
                <a:solidFill>
                  <a:srgbClr val="FF0000"/>
                </a:solidFill>
              </a:rPr>
              <a:t>învăţământ</a:t>
            </a:r>
            <a:r>
              <a:rPr lang="ro-RO" b="1" dirty="0">
                <a:solidFill>
                  <a:srgbClr val="FF0000"/>
                </a:solidFill>
              </a:rPr>
              <a:t> un dosar care va </a:t>
            </a:r>
            <a:r>
              <a:rPr lang="ro-RO" b="1" dirty="0" err="1">
                <a:solidFill>
                  <a:srgbClr val="FF0000"/>
                </a:solidFill>
              </a:rPr>
              <a:t>conţine</a:t>
            </a:r>
            <a:r>
              <a:rPr lang="ro-RO" dirty="0"/>
              <a:t>: </a:t>
            </a:r>
          </a:p>
          <a:p>
            <a:pPr algn="just"/>
            <a:r>
              <a:rPr lang="ro-RO" dirty="0"/>
              <a:t>a) cererea tip (conform modelului din </a:t>
            </a:r>
            <a:r>
              <a:rPr lang="ro-RO" b="1" dirty="0">
                <a:solidFill>
                  <a:srgbClr val="FF0000"/>
                </a:solidFill>
              </a:rPr>
              <a:t>Anexa nr</a:t>
            </a:r>
            <a:r>
              <a:rPr lang="ro-RO" b="1" dirty="0" smtClean="0">
                <a:solidFill>
                  <a:srgbClr val="FF0000"/>
                </a:solidFill>
              </a:rPr>
              <a:t>. 2</a:t>
            </a:r>
            <a:r>
              <a:rPr lang="ro-RO" dirty="0"/>
              <a:t>); </a:t>
            </a:r>
            <a:endParaRPr lang="ro-RO" dirty="0" smtClean="0"/>
          </a:p>
          <a:p>
            <a:pPr algn="just"/>
            <a:r>
              <a:rPr lang="ro-RO" dirty="0"/>
              <a:t>b) copii ale documentelor-suport care atestă </a:t>
            </a:r>
            <a:r>
              <a:rPr lang="ro-RO" dirty="0" smtClean="0"/>
              <a:t>participarea </a:t>
            </a:r>
            <a:r>
              <a:rPr lang="ro-RO" dirty="0"/>
              <a:t>și finalizarea unor programe </a:t>
            </a:r>
            <a:r>
              <a:rPr lang="ro-RO" dirty="0" err="1"/>
              <a:t>şi</a:t>
            </a:r>
            <a:r>
              <a:rPr lang="ro-RO" dirty="0"/>
              <a:t>/sau </a:t>
            </a:r>
            <a:r>
              <a:rPr lang="ro-RO" dirty="0" smtClean="0"/>
              <a:t>a </a:t>
            </a:r>
            <a:r>
              <a:rPr lang="ro-RO" dirty="0"/>
              <a:t>altor forme de organizare a formării continue; </a:t>
            </a:r>
          </a:p>
          <a:p>
            <a:pPr algn="just"/>
            <a:endParaRPr lang="ro-RO" dirty="0"/>
          </a:p>
        </p:txBody>
      </p:sp>
      <p:sp>
        <p:nvSpPr>
          <p:cNvPr id="4" name="Title 1"/>
          <p:cNvSpPr>
            <a:spLocks noGrp="1"/>
          </p:cNvSpPr>
          <p:nvPr>
            <p:ph type="title"/>
          </p:nvPr>
        </p:nvSpPr>
        <p:spPr>
          <a:xfrm>
            <a:off x="1140996" y="229496"/>
            <a:ext cx="9905998" cy="1358671"/>
          </a:xfrm>
        </p:spPr>
        <p:txBody>
          <a:bodyPr>
            <a:normAutofit fontScale="90000"/>
          </a:bodyPr>
          <a:lstStyle/>
          <a:p>
            <a:pPr algn="ctr"/>
            <a:r>
              <a:rPr lang="ro-RO" b="1" dirty="0" smtClean="0"/>
              <a:t/>
            </a:r>
            <a:br>
              <a:rPr lang="ro-RO" b="1" dirty="0" smtClean="0"/>
            </a:br>
            <a:r>
              <a:rPr lang="ro-RO" b="1" dirty="0" smtClean="0"/>
              <a:t>II. Descrierea procedurii </a:t>
            </a:r>
            <a:br>
              <a:rPr lang="ro-RO" b="1" dirty="0" smtClean="0"/>
            </a:br>
            <a:r>
              <a:rPr lang="ro-RO" sz="2200" b="1" dirty="0" smtClean="0"/>
              <a:t>Centralizarea </a:t>
            </a:r>
            <a:r>
              <a:rPr lang="ro-RO" sz="2200" b="1" dirty="0"/>
              <a:t>și validarea acumulării a minimum 90 de credite profesionale transferabile în intervalul legal prevăzut </a:t>
            </a:r>
            <a:r>
              <a:rPr lang="ro-RO" sz="2200" b="1" dirty="0" smtClean="0"/>
              <a:t/>
            </a:r>
            <a:br>
              <a:rPr lang="ro-RO" sz="2200" b="1" dirty="0" smtClean="0"/>
            </a:br>
            <a:endParaRPr lang="ro-RO" sz="2200" b="1" dirty="0"/>
          </a:p>
        </p:txBody>
      </p:sp>
      <p:pic>
        <p:nvPicPr>
          <p:cNvPr id="6" name="Picture 5"/>
          <p:cNvPicPr>
            <a:picLocks noChangeAspect="1"/>
          </p:cNvPicPr>
          <p:nvPr/>
        </p:nvPicPr>
        <p:blipFill>
          <a:blip r:embed="rId2"/>
          <a:stretch>
            <a:fillRect/>
          </a:stretch>
        </p:blipFill>
        <p:spPr>
          <a:xfrm>
            <a:off x="8013700" y="1588167"/>
            <a:ext cx="4178300" cy="5269833"/>
          </a:xfrm>
          <a:prstGeom prst="rect">
            <a:avLst/>
          </a:prstGeom>
        </p:spPr>
      </p:pic>
    </p:spTree>
    <p:extLst>
      <p:ext uri="{BB962C8B-B14F-4D97-AF65-F5344CB8AC3E}">
        <p14:creationId xmlns:p14="http://schemas.microsoft.com/office/powerpoint/2010/main" val="877163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011" y="276727"/>
            <a:ext cx="11478126" cy="2377574"/>
          </a:xfrm>
        </p:spPr>
        <p:txBody>
          <a:bodyPr>
            <a:noAutofit/>
          </a:bodyPr>
          <a:lstStyle/>
          <a:p>
            <a:pPr algn="just">
              <a:lnSpc>
                <a:spcPct val="100000"/>
              </a:lnSpc>
              <a:spcBef>
                <a:spcPts val="0"/>
              </a:spcBef>
            </a:pPr>
            <a:r>
              <a:rPr lang="ro-RO" sz="2800" dirty="0" smtClean="0"/>
              <a:t>c</a:t>
            </a:r>
            <a:r>
              <a:rPr lang="ro-RO" sz="2800" dirty="0"/>
              <a:t>) </a:t>
            </a:r>
            <a:r>
              <a:rPr lang="ro-RO" sz="2800" dirty="0" err="1"/>
              <a:t>declaraţie</a:t>
            </a:r>
            <a:r>
              <a:rPr lang="ro-RO" sz="2800" dirty="0"/>
              <a:t> pe propria răspundere prin care confirmă că documentele-suport depuse la dosar îi </a:t>
            </a:r>
            <a:r>
              <a:rPr lang="ro-RO" sz="2800" dirty="0" err="1"/>
              <a:t>aparţin</a:t>
            </a:r>
            <a:r>
              <a:rPr lang="ro-RO" sz="2800" dirty="0"/>
              <a:t> (conform modelului din </a:t>
            </a:r>
            <a:r>
              <a:rPr lang="ro-RO" sz="2800" dirty="0">
                <a:solidFill>
                  <a:srgbClr val="FF0000"/>
                </a:solidFill>
              </a:rPr>
              <a:t>Anexa nr</a:t>
            </a:r>
            <a:r>
              <a:rPr lang="ro-RO" sz="2800" dirty="0" smtClean="0">
                <a:solidFill>
                  <a:srgbClr val="FF0000"/>
                </a:solidFill>
              </a:rPr>
              <a:t>. 3</a:t>
            </a:r>
            <a:r>
              <a:rPr lang="ro-RO" sz="2800" dirty="0"/>
              <a:t>); </a:t>
            </a:r>
            <a:endParaRPr lang="ro-RO" sz="2800" dirty="0" smtClean="0"/>
          </a:p>
          <a:p>
            <a:pPr algn="just">
              <a:lnSpc>
                <a:spcPct val="100000"/>
              </a:lnSpc>
              <a:spcBef>
                <a:spcPts val="0"/>
              </a:spcBef>
            </a:pPr>
            <a:r>
              <a:rPr lang="ro-RO" sz="2800" dirty="0"/>
              <a:t>d) acord din partea fiecărui cadru didactic pentru prelucrarea datelor cu caracter personal (conform modelului din </a:t>
            </a:r>
            <a:r>
              <a:rPr lang="ro-RO" sz="2800" dirty="0">
                <a:solidFill>
                  <a:srgbClr val="FF0000"/>
                </a:solidFill>
              </a:rPr>
              <a:t>Anexa </a:t>
            </a:r>
            <a:r>
              <a:rPr lang="ro-RO" sz="2800" dirty="0" smtClean="0">
                <a:solidFill>
                  <a:srgbClr val="FF0000"/>
                </a:solidFill>
              </a:rPr>
              <a:t>nr. 4</a:t>
            </a:r>
            <a:r>
              <a:rPr lang="ro-RO" sz="2800" dirty="0"/>
              <a:t>);</a:t>
            </a:r>
          </a:p>
          <a:p>
            <a:pPr algn="just">
              <a:lnSpc>
                <a:spcPct val="100000"/>
              </a:lnSpc>
              <a:spcBef>
                <a:spcPts val="0"/>
              </a:spcBef>
            </a:pPr>
            <a:r>
              <a:rPr lang="pt-BR" sz="2800" dirty="0"/>
              <a:t>e) Opis privind conținutul dosarului.</a:t>
            </a:r>
            <a:endParaRPr lang="ro-RO" sz="2800" dirty="0"/>
          </a:p>
          <a:p>
            <a:pPr algn="just"/>
            <a:endParaRPr lang="ro-RO" dirty="0" smtClean="0"/>
          </a:p>
          <a:p>
            <a:pPr algn="just"/>
            <a:endParaRPr lang="ro-RO" dirty="0"/>
          </a:p>
          <a:p>
            <a:pPr algn="just"/>
            <a:endParaRPr lang="ro-RO" dirty="0" smtClean="0"/>
          </a:p>
          <a:p>
            <a:pPr algn="just"/>
            <a:endParaRPr lang="ro-RO" dirty="0"/>
          </a:p>
          <a:p>
            <a:pPr algn="just"/>
            <a:endParaRPr lang="ro-RO" dirty="0" smtClean="0"/>
          </a:p>
          <a:p>
            <a:pPr algn="just"/>
            <a:r>
              <a:rPr lang="ro-RO" dirty="0" smtClean="0"/>
              <a:t>  </a:t>
            </a:r>
          </a:p>
          <a:p>
            <a:pPr algn="just"/>
            <a:endParaRPr lang="ro-RO" sz="1800" dirty="0"/>
          </a:p>
        </p:txBody>
      </p:sp>
      <p:pic>
        <p:nvPicPr>
          <p:cNvPr id="2" name="Picture 1"/>
          <p:cNvPicPr>
            <a:picLocks noChangeAspect="1"/>
          </p:cNvPicPr>
          <p:nvPr/>
        </p:nvPicPr>
        <p:blipFill>
          <a:blip r:embed="rId2"/>
          <a:stretch>
            <a:fillRect/>
          </a:stretch>
        </p:blipFill>
        <p:spPr>
          <a:xfrm>
            <a:off x="1558471" y="2654301"/>
            <a:ext cx="3619500" cy="4051301"/>
          </a:xfrm>
          <a:prstGeom prst="rect">
            <a:avLst/>
          </a:prstGeom>
        </p:spPr>
      </p:pic>
      <p:pic>
        <p:nvPicPr>
          <p:cNvPr id="4" name="Picture 3"/>
          <p:cNvPicPr>
            <a:picLocks noChangeAspect="1"/>
          </p:cNvPicPr>
          <p:nvPr/>
        </p:nvPicPr>
        <p:blipFill>
          <a:blip r:embed="rId3"/>
          <a:stretch>
            <a:fillRect/>
          </a:stretch>
        </p:blipFill>
        <p:spPr>
          <a:xfrm>
            <a:off x="6351431" y="2654300"/>
            <a:ext cx="3784600" cy="4051301"/>
          </a:xfrm>
          <a:prstGeom prst="rect">
            <a:avLst/>
          </a:prstGeom>
        </p:spPr>
      </p:pic>
    </p:spTree>
    <p:extLst>
      <p:ext uri="{BB962C8B-B14F-4D97-AF65-F5344CB8AC3E}">
        <p14:creationId xmlns:p14="http://schemas.microsoft.com/office/powerpoint/2010/main" val="65507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266700"/>
            <a:ext cx="11166642" cy="6477000"/>
          </a:xfrm>
        </p:spPr>
        <p:txBody>
          <a:bodyPr>
            <a:normAutofit/>
          </a:bodyPr>
          <a:lstStyle/>
          <a:p>
            <a:pPr algn="just"/>
            <a:r>
              <a:rPr lang="ro-RO" sz="2800" dirty="0" smtClean="0"/>
              <a:t>(</a:t>
            </a:r>
            <a:r>
              <a:rPr lang="ro-RO" sz="2800" dirty="0"/>
              <a:t>2) Cererile și documentele-suport (în copie) depuse de cadrele didactice în vederea calculării numărului de credite profesionale transferabile acumulate </a:t>
            </a:r>
            <a:r>
              <a:rPr lang="ro-RO" sz="2800" b="1" dirty="0">
                <a:solidFill>
                  <a:srgbClr val="FF0000"/>
                </a:solidFill>
              </a:rPr>
              <a:t>în ultimul interval legal prevăzut încheiat </a:t>
            </a:r>
            <a:r>
              <a:rPr lang="ro-RO" sz="2800" dirty="0"/>
              <a:t>se înregistrează la secretariatul </a:t>
            </a:r>
            <a:r>
              <a:rPr lang="ro-RO" sz="2800" dirty="0" smtClean="0"/>
              <a:t>unității </a:t>
            </a:r>
            <a:r>
              <a:rPr lang="ro-RO" sz="2800" dirty="0"/>
              <a:t>de </a:t>
            </a:r>
            <a:r>
              <a:rPr lang="ro-RO" sz="2800" dirty="0" smtClean="0"/>
              <a:t>învățământ, </a:t>
            </a:r>
            <a:r>
              <a:rPr lang="ro-RO" sz="2800" dirty="0"/>
              <a:t>verificându-se conformitatea cu originalul. </a:t>
            </a:r>
            <a:endParaRPr lang="ro-RO" sz="2800" dirty="0" smtClean="0"/>
          </a:p>
          <a:p>
            <a:pPr algn="just"/>
            <a:r>
              <a:rPr lang="ro-RO" sz="2800" dirty="0" smtClean="0"/>
              <a:t>Art</a:t>
            </a:r>
            <a:r>
              <a:rPr lang="ro-RO" sz="2800" dirty="0"/>
              <a:t>. 4 </a:t>
            </a:r>
            <a:r>
              <a:rPr lang="ro-RO" sz="2800" dirty="0">
                <a:solidFill>
                  <a:srgbClr val="FF0000"/>
                </a:solidFill>
              </a:rPr>
              <a:t>Comisia de Mentorat Didactic și Formare în Cariera Didactică preia documentele de la secretariatul </a:t>
            </a:r>
            <a:r>
              <a:rPr lang="ro-RO" sz="2800" dirty="0" smtClean="0">
                <a:solidFill>
                  <a:srgbClr val="FF0000"/>
                </a:solidFill>
              </a:rPr>
              <a:t>unității </a:t>
            </a:r>
            <a:r>
              <a:rPr lang="ro-RO" sz="2800" dirty="0">
                <a:solidFill>
                  <a:srgbClr val="FF0000"/>
                </a:solidFill>
              </a:rPr>
              <a:t>de </a:t>
            </a:r>
            <a:r>
              <a:rPr lang="ro-RO" sz="2800" dirty="0" smtClean="0">
                <a:solidFill>
                  <a:srgbClr val="FF0000"/>
                </a:solidFill>
              </a:rPr>
              <a:t>învățământ, </a:t>
            </a:r>
            <a:r>
              <a:rPr lang="ro-RO" sz="2800" dirty="0">
                <a:solidFill>
                  <a:srgbClr val="FF0000"/>
                </a:solidFill>
              </a:rPr>
              <a:t>verifică </a:t>
            </a:r>
            <a:r>
              <a:rPr lang="ro-RO" sz="2800" dirty="0" err="1">
                <a:solidFill>
                  <a:srgbClr val="FF0000"/>
                </a:solidFill>
              </a:rPr>
              <a:t>şi</a:t>
            </a:r>
            <a:r>
              <a:rPr lang="ro-RO" sz="2800" dirty="0">
                <a:solidFill>
                  <a:srgbClr val="FF0000"/>
                </a:solidFill>
              </a:rPr>
              <a:t> înregistrează numărul de credite profesionale transferabile acumulat în ultimul interval legal prevăzut încheiat</a:t>
            </a:r>
            <a:r>
              <a:rPr lang="ro-RO" sz="2800" dirty="0"/>
              <a:t>, în conformitate cu grila din </a:t>
            </a:r>
            <a:r>
              <a:rPr lang="ro-RO" sz="2800" b="1" dirty="0">
                <a:solidFill>
                  <a:srgbClr val="FF0000"/>
                </a:solidFill>
              </a:rPr>
              <a:t>Anexa nr</a:t>
            </a:r>
            <a:r>
              <a:rPr lang="ro-RO" sz="2800" b="1" dirty="0" smtClean="0">
                <a:solidFill>
                  <a:srgbClr val="FF0000"/>
                </a:solidFill>
              </a:rPr>
              <a:t>. 5</a:t>
            </a:r>
            <a:r>
              <a:rPr lang="ro-RO" sz="2800" b="1" dirty="0"/>
              <a:t>.</a:t>
            </a:r>
          </a:p>
        </p:txBody>
      </p:sp>
    </p:spTree>
    <p:extLst>
      <p:ext uri="{BB962C8B-B14F-4D97-AF65-F5344CB8AC3E}">
        <p14:creationId xmlns:p14="http://schemas.microsoft.com/office/powerpoint/2010/main" val="436799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19100" y="266700"/>
            <a:ext cx="11341100" cy="6210300"/>
          </a:xfrm>
          <a:prstGeom prst="rect">
            <a:avLst/>
          </a:prstGeom>
        </p:spPr>
      </p:pic>
    </p:spTree>
    <p:extLst>
      <p:ext uri="{BB962C8B-B14F-4D97-AF65-F5344CB8AC3E}">
        <p14:creationId xmlns:p14="http://schemas.microsoft.com/office/powerpoint/2010/main" val="2156677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66700"/>
            <a:ext cx="11353800" cy="6146800"/>
          </a:xfrm>
        </p:spPr>
        <p:txBody>
          <a:bodyPr>
            <a:noAutofit/>
          </a:bodyPr>
          <a:lstStyle/>
          <a:p>
            <a:pPr algn="just"/>
            <a:r>
              <a:rPr lang="ro-RO" b="1" dirty="0"/>
              <a:t>Art</a:t>
            </a:r>
            <a:r>
              <a:rPr lang="ro-RO" b="1" dirty="0" smtClean="0"/>
              <a:t>. 5 </a:t>
            </a:r>
            <a:r>
              <a:rPr lang="ro-RO" b="1" dirty="0"/>
              <a:t>La stabilirea îndeplinirii </a:t>
            </a:r>
            <a:r>
              <a:rPr lang="ro-RO" b="1" dirty="0" err="1"/>
              <a:t>condiţiei</a:t>
            </a:r>
            <a:r>
              <a:rPr lang="ro-RO" b="1" dirty="0"/>
              <a:t> de acumulare a minimum 90 de credite </a:t>
            </a:r>
            <a:r>
              <a:rPr lang="ro-RO" b="1" dirty="0" smtClean="0"/>
              <a:t>profesionale transferabile </a:t>
            </a:r>
            <a:r>
              <a:rPr lang="ro-RO" b="1" dirty="0"/>
              <a:t>în ultimul interval legal prevăzut încheiat, CMDFCD va respecta criteriile stabilite </a:t>
            </a:r>
            <a:r>
              <a:rPr lang="ro-RO" b="1" dirty="0" smtClean="0"/>
              <a:t>prin Metodologie</a:t>
            </a:r>
            <a:r>
              <a:rPr lang="ro-RO" b="1" dirty="0"/>
              <a:t>:</a:t>
            </a:r>
          </a:p>
          <a:p>
            <a:pPr algn="just"/>
            <a:r>
              <a:rPr lang="ro-RO" b="1" dirty="0"/>
              <a:t>a) se consideră îndeplinite de drept </a:t>
            </a:r>
            <a:r>
              <a:rPr lang="ro-RO" b="1" dirty="0" err="1"/>
              <a:t>condiţiile</a:t>
            </a:r>
            <a:r>
              <a:rPr lang="ro-RO" b="1" dirty="0"/>
              <a:t> de formare continuă, în următoarele </a:t>
            </a:r>
            <a:r>
              <a:rPr lang="ro-RO" b="1" dirty="0" err="1"/>
              <a:t>situaţii</a:t>
            </a:r>
            <a:r>
              <a:rPr lang="ro-RO" b="1" dirty="0"/>
              <a:t>:</a:t>
            </a:r>
          </a:p>
          <a:p>
            <a:pPr algn="just"/>
            <a:r>
              <a:rPr lang="ro-RO" b="1" dirty="0"/>
              <a:t>i) </a:t>
            </a:r>
            <a:r>
              <a:rPr lang="ro-RO" b="1" dirty="0" err="1"/>
              <a:t>obţinerea</a:t>
            </a:r>
            <a:r>
              <a:rPr lang="ro-RO" b="1" dirty="0"/>
              <a:t>, în intervalul legal prevăzut, a gradului didactic II sau a gradului didactic I, cele 90 </a:t>
            </a:r>
            <a:r>
              <a:rPr lang="ro-RO" b="1" dirty="0" smtClean="0"/>
              <a:t>de credite </a:t>
            </a:r>
            <a:r>
              <a:rPr lang="ro-RO" b="1" dirty="0"/>
              <a:t>profesionale transferabile fiind acordate începând cu anul </a:t>
            </a:r>
            <a:r>
              <a:rPr lang="ro-RO" b="1" dirty="0" err="1"/>
              <a:t>şcolar</a:t>
            </a:r>
            <a:r>
              <a:rPr lang="ro-RO" b="1" dirty="0"/>
              <a:t> în care s-a </a:t>
            </a:r>
            <a:r>
              <a:rPr lang="ro-RO" b="1" dirty="0" err="1"/>
              <a:t>obţinut</a:t>
            </a:r>
            <a:r>
              <a:rPr lang="ro-RO" b="1" dirty="0"/>
              <a:t> </a:t>
            </a:r>
            <a:r>
              <a:rPr lang="ro-RO" b="1" dirty="0" smtClean="0"/>
              <a:t>gradul didactic </a:t>
            </a:r>
            <a:r>
              <a:rPr lang="ro-RO" b="1" dirty="0"/>
              <a:t>II/I ca urmare a validării rezultatelor prin ordin de ministru;</a:t>
            </a:r>
          </a:p>
          <a:p>
            <a:pPr algn="just"/>
            <a:r>
              <a:rPr lang="ro-RO" b="1" dirty="0"/>
              <a:t>ii) absolvirea de către personalul didactic din </a:t>
            </a:r>
            <a:r>
              <a:rPr lang="ro-RO" b="1" dirty="0" err="1"/>
              <a:t>învăţământul</a:t>
            </a:r>
            <a:r>
              <a:rPr lang="ro-RO" b="1" dirty="0"/>
              <a:t> preuniversitar, în intervalul respectiv, </a:t>
            </a:r>
            <a:r>
              <a:rPr lang="ro-RO" b="1" dirty="0" smtClean="0"/>
              <a:t>a studiilor </a:t>
            </a:r>
            <a:r>
              <a:rPr lang="ro-RO" b="1" dirty="0"/>
              <a:t>universitare de master, în domeniul de specialitate sau în domeniul </a:t>
            </a:r>
            <a:r>
              <a:rPr lang="ro-RO" b="1" dirty="0" err="1"/>
              <a:t>ştiinţe</a:t>
            </a:r>
            <a:r>
              <a:rPr lang="ro-RO" b="1" dirty="0"/>
              <a:t> ale </a:t>
            </a:r>
            <a:r>
              <a:rPr lang="ro-RO" b="1" dirty="0" err="1"/>
              <a:t>educaţiei</a:t>
            </a:r>
            <a:r>
              <a:rPr lang="ro-RO" b="1" dirty="0" smtClean="0"/>
              <a:t>, conform </a:t>
            </a:r>
            <a:r>
              <a:rPr lang="ro-RO" b="1" dirty="0"/>
              <a:t>documentelor de certificare legal prevăzute;</a:t>
            </a:r>
          </a:p>
        </p:txBody>
      </p:sp>
    </p:spTree>
    <p:extLst>
      <p:ext uri="{BB962C8B-B14F-4D97-AF65-F5344CB8AC3E}">
        <p14:creationId xmlns:p14="http://schemas.microsoft.com/office/powerpoint/2010/main" val="2009664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431800"/>
            <a:ext cx="11201399" cy="5808579"/>
          </a:xfrm>
        </p:spPr>
        <p:txBody>
          <a:bodyPr>
            <a:normAutofit/>
          </a:bodyPr>
          <a:lstStyle/>
          <a:p>
            <a:pPr algn="just"/>
            <a:r>
              <a:rPr lang="ro-RO" sz="2800" dirty="0"/>
              <a:t>iii) absolvirea, în intervalul respectiv, a studiilor universitare de doctorat în domeniul de </a:t>
            </a:r>
            <a:r>
              <a:rPr lang="ro-RO" sz="2800" dirty="0" smtClean="0"/>
              <a:t>specialitate sau </a:t>
            </a:r>
            <a:r>
              <a:rPr lang="ro-RO" sz="2800" dirty="0"/>
              <a:t>în domeniul </a:t>
            </a:r>
            <a:r>
              <a:rPr lang="ro-RO" sz="2800" dirty="0" err="1"/>
              <a:t>ştiinţe</a:t>
            </a:r>
            <a:r>
              <a:rPr lang="ro-RO" sz="2800" dirty="0"/>
              <a:t> ale </a:t>
            </a:r>
            <a:r>
              <a:rPr lang="ro-RO" sz="2800" dirty="0" err="1"/>
              <a:t>educaţiei</a:t>
            </a:r>
            <a:r>
              <a:rPr lang="ro-RO" sz="2800" dirty="0"/>
              <a:t>, conform documentelor de certificare legal prevăzute;</a:t>
            </a:r>
          </a:p>
          <a:p>
            <a:pPr algn="just"/>
            <a:r>
              <a:rPr lang="ro-RO" sz="2800" dirty="0"/>
              <a:t>iv) absolvirea, în intervalul respectiv, a unui program postuniversitar de conversie profesională </a:t>
            </a:r>
            <a:r>
              <a:rPr lang="ro-RO" sz="2800" dirty="0" smtClean="0"/>
              <a:t>a cadrelor </a:t>
            </a:r>
            <a:r>
              <a:rPr lang="ro-RO" sz="2800" dirty="0"/>
              <a:t>didactice din </a:t>
            </a:r>
            <a:r>
              <a:rPr lang="ro-RO" sz="2800" dirty="0" err="1"/>
              <a:t>învăţământul</a:t>
            </a:r>
            <a:r>
              <a:rPr lang="ro-RO" sz="2800" dirty="0"/>
              <a:t> preuniversitar, cu durata de 2 ani/4 semestre - 120 de credite ECTS</a:t>
            </a:r>
            <a:r>
              <a:rPr lang="ro-RO" sz="2800" dirty="0" smtClean="0"/>
              <a:t>, conform </a:t>
            </a:r>
            <a:r>
              <a:rPr lang="ro-RO" sz="2800" dirty="0"/>
              <a:t>documentelor de certificare legal prevăzute;</a:t>
            </a:r>
          </a:p>
          <a:p>
            <a:pPr algn="just"/>
            <a:r>
              <a:rPr lang="ro-RO" sz="2800" dirty="0"/>
              <a:t>v) </a:t>
            </a:r>
            <a:r>
              <a:rPr lang="ro-RO" sz="2800" dirty="0" err="1"/>
              <a:t>obţinerea</a:t>
            </a:r>
            <a:r>
              <a:rPr lang="ro-RO" sz="2800" dirty="0"/>
              <a:t>, în intervalul respectiv, a unei alte specializări, care atestă </a:t>
            </a:r>
            <a:r>
              <a:rPr lang="ro-RO" sz="2800" dirty="0" err="1"/>
              <a:t>obţinerea</a:t>
            </a:r>
            <a:r>
              <a:rPr lang="ro-RO" sz="2800" dirty="0"/>
              <a:t> de </a:t>
            </a:r>
            <a:r>
              <a:rPr lang="ro-RO" sz="2800" dirty="0" err="1"/>
              <a:t>competenţe</a:t>
            </a:r>
            <a:r>
              <a:rPr lang="ro-RO" sz="2800" dirty="0"/>
              <a:t> </a:t>
            </a:r>
            <a:r>
              <a:rPr lang="ro-RO" sz="2800" dirty="0" smtClean="0"/>
              <a:t>de predare </a:t>
            </a:r>
            <a:r>
              <a:rPr lang="ro-RO" sz="2800" dirty="0"/>
              <a:t>a unei alte discipline în </a:t>
            </a:r>
            <a:r>
              <a:rPr lang="ro-RO" sz="2800" dirty="0" err="1"/>
              <a:t>învăţământul</a:t>
            </a:r>
            <a:r>
              <a:rPr lang="ro-RO" sz="2800" dirty="0"/>
              <a:t> preuniversitar, conform documentelor de certificare </a:t>
            </a:r>
            <a:r>
              <a:rPr lang="ro-RO" sz="2800" dirty="0" smtClean="0"/>
              <a:t>legal prevăzute</a:t>
            </a:r>
            <a:r>
              <a:rPr lang="ro-RO" sz="2800" dirty="0"/>
              <a:t>.</a:t>
            </a:r>
          </a:p>
        </p:txBody>
      </p:sp>
    </p:spTree>
    <p:extLst>
      <p:ext uri="{BB962C8B-B14F-4D97-AF65-F5344CB8AC3E}">
        <p14:creationId xmlns:p14="http://schemas.microsoft.com/office/powerpoint/2010/main" val="2453824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47" y="469900"/>
            <a:ext cx="11293641" cy="5674225"/>
          </a:xfrm>
        </p:spPr>
        <p:txBody>
          <a:bodyPr>
            <a:normAutofit fontScale="92500"/>
          </a:bodyPr>
          <a:lstStyle/>
          <a:p>
            <a:pPr algn="just"/>
            <a:r>
              <a:rPr lang="ro-RO" sz="2800" b="1" dirty="0"/>
              <a:t>b) se consideră îndeplinită condiția de formare în situația în care cele 90 de credite </a:t>
            </a:r>
            <a:r>
              <a:rPr lang="ro-RO" sz="2800" b="1" dirty="0" smtClean="0"/>
              <a:t>profesionale transferabile </a:t>
            </a:r>
            <a:r>
              <a:rPr lang="ro-RO" sz="2800" b="1" dirty="0"/>
              <a:t>sunt acumulate de către un cadru didactic, atât prin participarea la programe de </a:t>
            </a:r>
            <a:r>
              <a:rPr lang="ro-RO" sz="2800" b="1" dirty="0" smtClean="0"/>
              <a:t>studii organizate </a:t>
            </a:r>
            <a:r>
              <a:rPr lang="ro-RO" sz="2800" b="1" dirty="0"/>
              <a:t>de instituțiile de învățământ superior, cât și prin participarea la programe pentru </a:t>
            </a:r>
            <a:r>
              <a:rPr lang="ro-RO" sz="2800" b="1" dirty="0" smtClean="0"/>
              <a:t>dezvoltare profesională </a:t>
            </a:r>
            <a:r>
              <a:rPr lang="ro-RO" sz="2800" b="1" dirty="0"/>
              <a:t>continuă </a:t>
            </a:r>
            <a:r>
              <a:rPr lang="ro-RO" sz="2800" b="1" dirty="0" err="1"/>
              <a:t>şi</a:t>
            </a:r>
            <a:r>
              <a:rPr lang="ro-RO" sz="2800" b="1" dirty="0"/>
              <a:t> la alte forme de organizare a formării continue, după cum urmează:</a:t>
            </a:r>
          </a:p>
          <a:p>
            <a:pPr algn="just"/>
            <a:r>
              <a:rPr lang="ro-RO" sz="2800" b="1" dirty="0"/>
              <a:t>i) minimum 30 de credite profesionale transferabile dobândite prin participare la diverse forme </a:t>
            </a:r>
            <a:r>
              <a:rPr lang="ro-RO" sz="2800" b="1" dirty="0" smtClean="0"/>
              <a:t>de organizare </a:t>
            </a:r>
            <a:r>
              <a:rPr lang="ro-RO" sz="2800" b="1" dirty="0"/>
              <a:t>a formării continue prevăzute în Metodologie,</a:t>
            </a:r>
          </a:p>
          <a:p>
            <a:pPr algn="just"/>
            <a:r>
              <a:rPr lang="ro-RO" sz="2800" b="1" dirty="0"/>
              <a:t>ii) maximum 60 de credite profesionale transferabile dobândite prin participarea la programe de </a:t>
            </a:r>
            <a:r>
              <a:rPr lang="ro-RO" sz="2800" b="1" dirty="0" smtClean="0"/>
              <a:t>studii organizate </a:t>
            </a:r>
            <a:r>
              <a:rPr lang="ro-RO" sz="2800" b="1" dirty="0"/>
              <a:t>de instituții de învățământ superior, acordate conform prevederilor art. 64 din Metodologie.</a:t>
            </a:r>
          </a:p>
        </p:txBody>
      </p:sp>
    </p:spTree>
    <p:extLst>
      <p:ext uri="{BB962C8B-B14F-4D97-AF65-F5344CB8AC3E}">
        <p14:creationId xmlns:p14="http://schemas.microsoft.com/office/powerpoint/2010/main" val="2328422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 y="557243"/>
            <a:ext cx="11099800" cy="6001643"/>
          </a:xfrm>
          <a:prstGeom prst="rect">
            <a:avLst/>
          </a:prstGeom>
        </p:spPr>
        <p:txBody>
          <a:bodyPr wrap="square">
            <a:spAutoFit/>
          </a:bodyPr>
          <a:lstStyle/>
          <a:p>
            <a:pPr algn="just"/>
            <a:r>
              <a:rPr lang="ro-RO" sz="3200" dirty="0"/>
              <a:t>c) se consideră îndeplinită condiția de formare în situația în care cele 90 de credite </a:t>
            </a:r>
            <a:r>
              <a:rPr lang="ro-RO" sz="3200" dirty="0" smtClean="0"/>
              <a:t>profesionale transferabile </a:t>
            </a:r>
            <a:r>
              <a:rPr lang="ro-RO" sz="3200" dirty="0"/>
              <a:t>sunt acumulate de către un cadru didactic prin participarea la programe de </a:t>
            </a:r>
            <a:r>
              <a:rPr lang="ro-RO" sz="3200" dirty="0" smtClean="0"/>
              <a:t>dezvoltare profesională </a:t>
            </a:r>
            <a:r>
              <a:rPr lang="ro-RO" sz="3200" dirty="0"/>
              <a:t>continuă și prin </a:t>
            </a:r>
            <a:r>
              <a:rPr lang="ro-RO" sz="3200" dirty="0" smtClean="0"/>
              <a:t> recunoașterea </a:t>
            </a:r>
            <a:r>
              <a:rPr lang="ro-RO" sz="3200" dirty="0"/>
              <a:t>rezultatelor </a:t>
            </a:r>
            <a:r>
              <a:rPr lang="ro-RO" sz="3200" dirty="0" err="1"/>
              <a:t>învăţării</a:t>
            </a:r>
            <a:r>
              <a:rPr lang="ro-RO" sz="3200" dirty="0"/>
              <a:t> în contexte formale, </a:t>
            </a:r>
            <a:r>
              <a:rPr lang="ro-RO" sz="3200" dirty="0" err="1"/>
              <a:t>nonformale</a:t>
            </a:r>
            <a:r>
              <a:rPr lang="ro-RO" sz="3200" dirty="0"/>
              <a:t> </a:t>
            </a:r>
            <a:r>
              <a:rPr lang="ro-RO" sz="3200" dirty="0" err="1" smtClean="0"/>
              <a:t>şi</a:t>
            </a:r>
            <a:r>
              <a:rPr lang="ro-RO" sz="3200" dirty="0" smtClean="0"/>
              <a:t> informale</a:t>
            </a:r>
            <a:r>
              <a:rPr lang="ro-RO" sz="3200" dirty="0"/>
              <a:t>, după cum urmează:</a:t>
            </a:r>
          </a:p>
          <a:p>
            <a:pPr algn="just"/>
            <a:r>
              <a:rPr lang="ro-RO" sz="3200" dirty="0"/>
              <a:t>i) minimum 40 credite profesionale transferabile dobândite prin participarea la </a:t>
            </a:r>
            <a:r>
              <a:rPr lang="ro-RO" sz="3200" dirty="0" smtClean="0"/>
              <a:t>programe acreditate</a:t>
            </a:r>
            <a:r>
              <a:rPr lang="ro-RO" sz="3200" dirty="0"/>
              <a:t>;</a:t>
            </a:r>
          </a:p>
          <a:p>
            <a:pPr algn="just"/>
            <a:r>
              <a:rPr lang="ro-RO" sz="3200" dirty="0"/>
              <a:t>ii) maximum 35 credite profesionale transferabile dobândite prin participarea la </a:t>
            </a:r>
            <a:r>
              <a:rPr lang="ro-RO" sz="3200" dirty="0" smtClean="0"/>
              <a:t>programe complementare</a:t>
            </a:r>
            <a:r>
              <a:rPr lang="ro-RO" sz="3200" dirty="0"/>
              <a:t>;</a:t>
            </a:r>
          </a:p>
          <a:p>
            <a:pPr algn="just"/>
            <a:r>
              <a:rPr lang="ro-RO" sz="3200" dirty="0"/>
              <a:t>iii) maximum 15 credite profesionale transferabile dobândite prin participarea la programe </a:t>
            </a:r>
            <a:r>
              <a:rPr lang="ro-RO" sz="3200" dirty="0" smtClean="0"/>
              <a:t>pentru abilitare </a:t>
            </a:r>
            <a:r>
              <a:rPr lang="ro-RO" sz="3200" dirty="0"/>
              <a:t>funcțională.</a:t>
            </a:r>
          </a:p>
        </p:txBody>
      </p:sp>
    </p:spTree>
    <p:extLst>
      <p:ext uri="{BB962C8B-B14F-4D97-AF65-F5344CB8AC3E}">
        <p14:creationId xmlns:p14="http://schemas.microsoft.com/office/powerpoint/2010/main" val="323079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0111"/>
            <a:ext cx="9905998" cy="1478570"/>
          </a:xfrm>
        </p:spPr>
        <p:txBody>
          <a:bodyPr/>
          <a:lstStyle/>
          <a:p>
            <a:pPr algn="ctr"/>
            <a:r>
              <a:rPr lang="ro-RO" b="1" dirty="0" smtClean="0"/>
              <a:t>Proceduri specifice</a:t>
            </a:r>
            <a:endParaRPr lang="ro-RO" b="1" dirty="0"/>
          </a:p>
        </p:txBody>
      </p:sp>
      <p:sp>
        <p:nvSpPr>
          <p:cNvPr id="3" name="Content Placeholder 2"/>
          <p:cNvSpPr>
            <a:spLocks noGrp="1"/>
          </p:cNvSpPr>
          <p:nvPr>
            <p:ph idx="1"/>
          </p:nvPr>
        </p:nvSpPr>
        <p:spPr/>
        <p:txBody>
          <a:bodyPr>
            <a:normAutofit fontScale="92500"/>
          </a:bodyPr>
          <a:lstStyle/>
          <a:p>
            <a:pPr algn="just">
              <a:spcBef>
                <a:spcPts val="600"/>
              </a:spcBef>
            </a:pPr>
            <a:r>
              <a:rPr lang="ro-RO" sz="3600" dirty="0" smtClean="0"/>
              <a:t>A. </a:t>
            </a:r>
            <a:r>
              <a:rPr lang="ro-RO" sz="3600" dirty="0"/>
              <a:t>Anexa 1 Procedură specifică privind elaborarea documentației și acordarea avizului pentru încadrarea unui program în categoria programe de dezvoltare profesională continuă complementare </a:t>
            </a:r>
            <a:r>
              <a:rPr lang="ro-RO" sz="3600" dirty="0" smtClean="0"/>
              <a:t>- Anexa </a:t>
            </a:r>
            <a:r>
              <a:rPr lang="ro-RO" sz="3600" dirty="0"/>
              <a:t>nr. </a:t>
            </a:r>
            <a:r>
              <a:rPr lang="ro-RO" sz="3600" dirty="0" smtClean="0"/>
              <a:t>1 </a:t>
            </a:r>
            <a:r>
              <a:rPr lang="ro-RO" sz="3600" dirty="0"/>
              <a:t>a Notei nr. 4663/DGMRURS/19.09.2022</a:t>
            </a:r>
          </a:p>
          <a:p>
            <a:pPr algn="just">
              <a:spcBef>
                <a:spcPts val="600"/>
              </a:spcBef>
            </a:pPr>
            <a:endParaRPr lang="ro-RO" sz="3600" dirty="0"/>
          </a:p>
        </p:txBody>
      </p:sp>
    </p:spTree>
    <p:extLst>
      <p:ext uri="{BB962C8B-B14F-4D97-AF65-F5344CB8AC3E}">
        <p14:creationId xmlns:p14="http://schemas.microsoft.com/office/powerpoint/2010/main" val="185477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707241"/>
            <a:ext cx="10985500" cy="6001643"/>
          </a:xfrm>
          <a:prstGeom prst="rect">
            <a:avLst/>
          </a:prstGeom>
        </p:spPr>
        <p:txBody>
          <a:bodyPr wrap="square">
            <a:spAutoFit/>
          </a:bodyPr>
          <a:lstStyle/>
          <a:p>
            <a:pPr algn="just"/>
            <a:r>
              <a:rPr lang="ro-RO" sz="3200" dirty="0"/>
              <a:t>Art.6 În urma centralizării numărului de credite profesionale transferabile, </a:t>
            </a:r>
            <a:r>
              <a:rPr lang="ro-RO" sz="3200" dirty="0">
                <a:solidFill>
                  <a:srgbClr val="FF0000"/>
                </a:solidFill>
              </a:rPr>
              <a:t>CMDFCD </a:t>
            </a:r>
            <a:r>
              <a:rPr lang="ro-RO" sz="3200" dirty="0" smtClean="0">
                <a:solidFill>
                  <a:srgbClr val="FF0000"/>
                </a:solidFill>
              </a:rPr>
              <a:t>eliberează fiecărui </a:t>
            </a:r>
            <a:r>
              <a:rPr lang="ro-RO" sz="3200" dirty="0">
                <a:solidFill>
                  <a:srgbClr val="FF0000"/>
                </a:solidFill>
              </a:rPr>
              <a:t>cadru didactic din unitatea de învățământ o adeverință care certifică numărul de </a:t>
            </a:r>
            <a:r>
              <a:rPr lang="ro-RO" sz="3200" dirty="0" smtClean="0">
                <a:solidFill>
                  <a:srgbClr val="FF0000"/>
                </a:solidFill>
              </a:rPr>
              <a:t>credite profesionale </a:t>
            </a:r>
            <a:r>
              <a:rPr lang="ro-RO" sz="3200" dirty="0">
                <a:solidFill>
                  <a:srgbClr val="FF0000"/>
                </a:solidFill>
              </a:rPr>
              <a:t>transferabile obținute în ultimul interval legal prevăzut încheiat </a:t>
            </a:r>
            <a:r>
              <a:rPr lang="ro-RO" sz="3200" dirty="0" smtClean="0">
                <a:solidFill>
                  <a:srgbClr val="FF0000"/>
                </a:solidFill>
              </a:rPr>
              <a:t>și îndeplinirea/neîndeplinirea </a:t>
            </a:r>
            <a:r>
              <a:rPr lang="ro-RO" sz="3200" dirty="0" err="1">
                <a:solidFill>
                  <a:srgbClr val="FF0000"/>
                </a:solidFill>
              </a:rPr>
              <a:t>condiţiei</a:t>
            </a:r>
            <a:r>
              <a:rPr lang="ro-RO" sz="3200" dirty="0">
                <a:solidFill>
                  <a:srgbClr val="FF0000"/>
                </a:solidFill>
              </a:rPr>
              <a:t> de acumulare a minimum 90 de credite profesionale transferabile</a:t>
            </a:r>
            <a:r>
              <a:rPr lang="ro-RO" sz="3200" dirty="0" smtClean="0">
                <a:solidFill>
                  <a:srgbClr val="FF0000"/>
                </a:solidFill>
              </a:rPr>
              <a:t>, conform </a:t>
            </a:r>
            <a:r>
              <a:rPr lang="ro-RO" sz="3200" dirty="0">
                <a:solidFill>
                  <a:srgbClr val="FF0000"/>
                </a:solidFill>
              </a:rPr>
              <a:t>modelului din Anexa nr. 1.</a:t>
            </a:r>
          </a:p>
          <a:p>
            <a:pPr algn="just"/>
            <a:r>
              <a:rPr lang="ro-RO" sz="3200" dirty="0"/>
              <a:t>Art. 7 După finalizarea validării acumulării a minimum 90 de credite profesionale transferabile </a:t>
            </a:r>
            <a:r>
              <a:rPr lang="ro-RO" sz="3200" dirty="0" smtClean="0"/>
              <a:t>în intervalul </a:t>
            </a:r>
            <a:r>
              <a:rPr lang="ro-RO" sz="3200" dirty="0"/>
              <a:t>legal prevăzut, documentele suport prevăzute la art. 3 alin. (2) se depun la </a:t>
            </a:r>
            <a:r>
              <a:rPr lang="ro-RO" sz="3200" dirty="0" smtClean="0"/>
              <a:t>secretariatul </a:t>
            </a:r>
            <a:r>
              <a:rPr lang="ro-RO" sz="3200" dirty="0" err="1" smtClean="0"/>
              <a:t>unităţii</a:t>
            </a:r>
            <a:r>
              <a:rPr lang="ro-RO" sz="3200" dirty="0" smtClean="0"/>
              <a:t> </a:t>
            </a:r>
            <a:r>
              <a:rPr lang="ro-RO" sz="3200" dirty="0"/>
              <a:t>de </a:t>
            </a:r>
            <a:r>
              <a:rPr lang="ro-RO" sz="3200" dirty="0" err="1"/>
              <a:t>învăţământ</a:t>
            </a:r>
            <a:r>
              <a:rPr lang="ro-RO" sz="3200" dirty="0"/>
              <a:t>, la dosarul personal al cadrului didactic.</a:t>
            </a:r>
          </a:p>
        </p:txBody>
      </p:sp>
    </p:spTree>
    <p:extLst>
      <p:ext uri="{BB962C8B-B14F-4D97-AF65-F5344CB8AC3E}">
        <p14:creationId xmlns:p14="http://schemas.microsoft.com/office/powerpoint/2010/main" val="1127263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63798279"/>
              </p:ext>
            </p:extLst>
          </p:nvPr>
        </p:nvGraphicFramePr>
        <p:xfrm>
          <a:off x="3863974" y="206374"/>
          <a:ext cx="4533900" cy="6415088"/>
        </p:xfrm>
        <a:graphic>
          <a:graphicData uri="http://schemas.openxmlformats.org/presentationml/2006/ole">
            <mc:AlternateContent xmlns:mc="http://schemas.openxmlformats.org/markup-compatibility/2006">
              <mc:Choice xmlns:v="urn:schemas-microsoft-com:vml" Requires="v">
                <p:oleObj spid="_x0000_s1050" name="Acrobat Document" r:id="rId3" imgW="4533723" imgH="6415694" progId="AcroExch.Document.DC">
                  <p:embed/>
                </p:oleObj>
              </mc:Choice>
              <mc:Fallback>
                <p:oleObj name="Acrobat Document" r:id="rId3" imgW="4533723" imgH="6415694" progId="AcroExch.Document.DC">
                  <p:embed/>
                  <p:pic>
                    <p:nvPicPr>
                      <p:cNvPr id="0" name=""/>
                      <p:cNvPicPr/>
                      <p:nvPr/>
                    </p:nvPicPr>
                    <p:blipFill>
                      <a:blip r:embed="rId4"/>
                      <a:stretch>
                        <a:fillRect/>
                      </a:stretch>
                    </p:blipFill>
                    <p:spPr>
                      <a:xfrm>
                        <a:off x="3863974" y="206374"/>
                        <a:ext cx="4533900" cy="6415088"/>
                      </a:xfrm>
                      <a:prstGeom prst="rect">
                        <a:avLst/>
                      </a:prstGeom>
                    </p:spPr>
                  </p:pic>
                </p:oleObj>
              </mc:Fallback>
            </mc:AlternateContent>
          </a:graphicData>
        </a:graphic>
      </p:graphicFrame>
    </p:spTree>
    <p:extLst>
      <p:ext uri="{BB962C8B-B14F-4D97-AF65-F5344CB8AC3E}">
        <p14:creationId xmlns:p14="http://schemas.microsoft.com/office/powerpoint/2010/main" val="244088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3" y="618518"/>
            <a:ext cx="9905998" cy="1286482"/>
          </a:xfrm>
        </p:spPr>
        <p:txBody>
          <a:bodyPr/>
          <a:lstStyle/>
          <a:p>
            <a:pPr algn="ctr"/>
            <a:r>
              <a:rPr lang="ro-RO" b="1" dirty="0" smtClean="0"/>
              <a:t>III. DISPOZIȚII FINALE</a:t>
            </a:r>
            <a:endParaRPr lang="ro-RO" b="1" dirty="0"/>
          </a:p>
        </p:txBody>
      </p:sp>
      <p:sp>
        <p:nvSpPr>
          <p:cNvPr id="7" name="Content Placeholder 6"/>
          <p:cNvSpPr>
            <a:spLocks noGrp="1"/>
          </p:cNvSpPr>
          <p:nvPr>
            <p:ph idx="1"/>
          </p:nvPr>
        </p:nvSpPr>
        <p:spPr>
          <a:xfrm>
            <a:off x="419100" y="1689100"/>
            <a:ext cx="11328400" cy="4572000"/>
          </a:xfrm>
        </p:spPr>
        <p:txBody>
          <a:bodyPr>
            <a:noAutofit/>
          </a:bodyPr>
          <a:lstStyle/>
          <a:p>
            <a:pPr algn="just"/>
            <a:r>
              <a:rPr lang="ro-RO" dirty="0"/>
              <a:t>Art.8 (1) Pentru cadrele didactice care au avut contractul de muncă suspendat în condițiile prevăzute </a:t>
            </a:r>
            <a:r>
              <a:rPr lang="ro-RO" dirty="0" smtClean="0"/>
              <a:t>de art</a:t>
            </a:r>
            <a:r>
              <a:rPr lang="ro-RO" dirty="0"/>
              <a:t>. 255 din Legea </a:t>
            </a:r>
            <a:r>
              <a:rPr lang="ro-RO" dirty="0" err="1"/>
              <a:t>educaţiei</a:t>
            </a:r>
            <a:r>
              <a:rPr lang="ro-RO" dirty="0"/>
              <a:t> </a:t>
            </a:r>
            <a:r>
              <a:rPr lang="ro-RO" dirty="0" err="1"/>
              <a:t>naţionale</a:t>
            </a:r>
            <a:r>
              <a:rPr lang="ro-RO" dirty="0"/>
              <a:t> nr. 1/2011, cu modificările </a:t>
            </a:r>
            <a:r>
              <a:rPr lang="ro-RO" dirty="0" err="1"/>
              <a:t>şi</a:t>
            </a:r>
            <a:r>
              <a:rPr lang="ro-RO" dirty="0"/>
              <a:t> completările ulterioare, </a:t>
            </a:r>
            <a:r>
              <a:rPr lang="ro-RO" dirty="0" smtClean="0"/>
              <a:t>ultimul interval </a:t>
            </a:r>
            <a:r>
              <a:rPr lang="ro-RO" dirty="0"/>
              <a:t>legal prevăzut încheiat de 5 ani consecutivi de activitate didactică, calculat de la data </a:t>
            </a:r>
            <a:r>
              <a:rPr lang="ro-RO" dirty="0" err="1" smtClean="0"/>
              <a:t>obţinerii</a:t>
            </a:r>
            <a:r>
              <a:rPr lang="ro-RO" dirty="0" smtClean="0"/>
              <a:t> definitivării </a:t>
            </a:r>
            <a:r>
              <a:rPr lang="ro-RO" dirty="0"/>
              <a:t>în </a:t>
            </a:r>
            <a:r>
              <a:rPr lang="ro-RO" dirty="0" err="1"/>
              <a:t>învăţământ</a:t>
            </a:r>
            <a:r>
              <a:rPr lang="ro-RO" dirty="0"/>
              <a:t>, </a:t>
            </a:r>
            <a:r>
              <a:rPr lang="ro-RO" dirty="0">
                <a:solidFill>
                  <a:srgbClr val="FF0000"/>
                </a:solidFill>
              </a:rPr>
              <a:t>se constituie, după caz, din anii de activitate didactică anteriori suspendării</a:t>
            </a:r>
            <a:r>
              <a:rPr lang="ro-RO" dirty="0" smtClean="0">
                <a:solidFill>
                  <a:srgbClr val="FF0000"/>
                </a:solidFill>
              </a:rPr>
              <a:t>, la </a:t>
            </a:r>
            <a:r>
              <a:rPr lang="ro-RO" dirty="0">
                <a:solidFill>
                  <a:srgbClr val="FF0000"/>
                </a:solidFill>
              </a:rPr>
              <a:t>care se adaugă anii corespunzători de activitate didactică începând cu anul școlar al reîncadrării </a:t>
            </a:r>
            <a:r>
              <a:rPr lang="ro-RO" dirty="0" smtClean="0">
                <a:solidFill>
                  <a:srgbClr val="FF0000"/>
                </a:solidFill>
              </a:rPr>
              <a:t>pe funcție </a:t>
            </a:r>
            <a:r>
              <a:rPr lang="ro-RO" dirty="0">
                <a:solidFill>
                  <a:srgbClr val="FF0000"/>
                </a:solidFill>
              </a:rPr>
              <a:t>didactică în învățământul preuniversitar.</a:t>
            </a:r>
          </a:p>
          <a:p>
            <a:pPr algn="just"/>
            <a:r>
              <a:rPr lang="ro-RO" dirty="0"/>
              <a:t>(2) Creditele acumulate în perioada de suspendare se validează începând cu anul școlar al </a:t>
            </a:r>
            <a:r>
              <a:rPr lang="ro-RO" dirty="0" smtClean="0"/>
              <a:t>reîncadrării pe </a:t>
            </a:r>
            <a:r>
              <a:rPr lang="ro-RO" dirty="0"/>
              <a:t>funcție didactică în învățământul preuniversitar.</a:t>
            </a:r>
          </a:p>
        </p:txBody>
      </p:sp>
    </p:spTree>
    <p:extLst>
      <p:ext uri="{BB962C8B-B14F-4D97-AF65-F5344CB8AC3E}">
        <p14:creationId xmlns:p14="http://schemas.microsoft.com/office/powerpoint/2010/main" val="754544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2" y="433136"/>
            <a:ext cx="10700084" cy="5662863"/>
          </a:xfrm>
        </p:spPr>
        <p:txBody>
          <a:bodyPr>
            <a:normAutofit fontScale="92500" lnSpcReduction="10000"/>
          </a:bodyPr>
          <a:lstStyle/>
          <a:p>
            <a:pPr algn="just"/>
            <a:r>
              <a:rPr lang="ro-RO" sz="2800" dirty="0"/>
              <a:t>(3) Pentru cadrele didactice care au </a:t>
            </a:r>
            <a:r>
              <a:rPr lang="ro-RO" sz="2800" dirty="0" err="1"/>
              <a:t>obţinut</a:t>
            </a:r>
            <a:r>
              <a:rPr lang="ro-RO" sz="2800" dirty="0"/>
              <a:t> definitivarea în învățământ </a:t>
            </a:r>
            <a:r>
              <a:rPr lang="ro-RO" sz="2800" dirty="0" err="1"/>
              <a:t>şi</a:t>
            </a:r>
            <a:r>
              <a:rPr lang="ro-RO" sz="2800" dirty="0"/>
              <a:t>, ulterior, au </a:t>
            </a:r>
            <a:r>
              <a:rPr lang="ro-RO" sz="2800" dirty="0" smtClean="0"/>
              <a:t>încetat contractul </a:t>
            </a:r>
            <a:r>
              <a:rPr lang="ro-RO" sz="2800" dirty="0"/>
              <a:t>de muncă, intervalul consecutiv de cinci ani se calculează de la data reîncadrării </a:t>
            </a:r>
            <a:r>
              <a:rPr lang="ro-RO" sz="2800" dirty="0" smtClean="0"/>
              <a:t>în învățământ </a:t>
            </a:r>
            <a:r>
              <a:rPr lang="ro-RO" sz="2800" dirty="0"/>
              <a:t>prin concurs național.</a:t>
            </a:r>
          </a:p>
          <a:p>
            <a:pPr algn="just"/>
            <a:r>
              <a:rPr lang="ro-RO" sz="2800" dirty="0"/>
              <a:t>Art.9 </a:t>
            </a:r>
            <a:r>
              <a:rPr lang="ro-RO" sz="2800" dirty="0">
                <a:solidFill>
                  <a:srgbClr val="FF0000"/>
                </a:solidFill>
              </a:rPr>
              <a:t>Cadrele didactice au obligația de a prezenta la încheierea fiecărui interval legal prevăzut</a:t>
            </a:r>
            <a:r>
              <a:rPr lang="ro-RO" sz="2800" dirty="0" smtClean="0">
                <a:solidFill>
                  <a:srgbClr val="FF0000"/>
                </a:solidFill>
              </a:rPr>
              <a:t>, documentele </a:t>
            </a:r>
            <a:r>
              <a:rPr lang="ro-RO" sz="2800" dirty="0">
                <a:solidFill>
                  <a:srgbClr val="FF0000"/>
                </a:solidFill>
              </a:rPr>
              <a:t>doveditoare privind acumularea a minimum 90 de credite profesionale transferabile și </a:t>
            </a:r>
            <a:r>
              <a:rPr lang="ro-RO" sz="2800" dirty="0" smtClean="0">
                <a:solidFill>
                  <a:srgbClr val="FF0000"/>
                </a:solidFill>
              </a:rPr>
              <a:t>să solicite</a:t>
            </a:r>
            <a:r>
              <a:rPr lang="ro-RO" sz="2800" dirty="0">
                <a:solidFill>
                  <a:srgbClr val="FF0000"/>
                </a:solidFill>
              </a:rPr>
              <a:t>, în scris, recunoașterea îndeplinirii condiției de formare în intervalul legal prevăzut</a:t>
            </a:r>
            <a:r>
              <a:rPr lang="ro-RO" sz="2800" dirty="0"/>
              <a:t>.</a:t>
            </a:r>
          </a:p>
          <a:p>
            <a:pPr algn="just"/>
            <a:r>
              <a:rPr lang="ro-RO" sz="2800" dirty="0"/>
              <a:t>Art.10 Responsabilitatea pentru corectitudinea datelor înscrise în </a:t>
            </a:r>
            <a:r>
              <a:rPr lang="ro-RO" sz="2800" dirty="0" err="1"/>
              <a:t>adeverinţele</a:t>
            </a:r>
            <a:r>
              <a:rPr lang="ro-RO" sz="2800" dirty="0"/>
              <a:t> eliberate de unitatea </a:t>
            </a:r>
            <a:r>
              <a:rPr lang="ro-RO" sz="2800" dirty="0" smtClean="0"/>
              <a:t>de învățământ </a:t>
            </a:r>
            <a:r>
              <a:rPr lang="ro-RO" sz="2800" dirty="0"/>
              <a:t>revine Comisiei de Mentorat Didactic și Formare în Cariera Didactică </a:t>
            </a:r>
            <a:r>
              <a:rPr lang="ro-RO" sz="2800" dirty="0" err="1"/>
              <a:t>şi</a:t>
            </a:r>
            <a:r>
              <a:rPr lang="ro-RO" sz="2800" dirty="0"/>
              <a:t> directorului </a:t>
            </a:r>
            <a:r>
              <a:rPr lang="ro-RO" sz="2800" dirty="0" err="1" smtClean="0"/>
              <a:t>unităţii</a:t>
            </a:r>
            <a:r>
              <a:rPr lang="ro-RO" sz="2800" dirty="0" smtClean="0"/>
              <a:t> de </a:t>
            </a:r>
            <a:r>
              <a:rPr lang="ro-RO" sz="2800" dirty="0" err="1"/>
              <a:t>învăţământ</a:t>
            </a:r>
            <a:r>
              <a:rPr lang="ro-RO" sz="2800" dirty="0"/>
              <a:t>.</a:t>
            </a:r>
          </a:p>
          <a:p>
            <a:pPr algn="just"/>
            <a:r>
              <a:rPr lang="ro-RO" sz="2800" dirty="0"/>
              <a:t>Art. 11 Anexele 1 – 5 sunt parte integrantă a prezentei proceduri.</a:t>
            </a:r>
          </a:p>
        </p:txBody>
      </p:sp>
    </p:spTree>
    <p:extLst>
      <p:ext uri="{BB962C8B-B14F-4D97-AF65-F5344CB8AC3E}">
        <p14:creationId xmlns:p14="http://schemas.microsoft.com/office/powerpoint/2010/main" val="3402796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97987"/>
          </a:xfrm>
        </p:spPr>
        <p:txBody>
          <a:bodyPr/>
          <a:lstStyle/>
          <a:p>
            <a:r>
              <a:rPr lang="ro-RO" b="1" dirty="0" smtClean="0">
                <a:solidFill>
                  <a:srgbClr val="FF0000"/>
                </a:solidFill>
              </a:rPr>
              <a:t>Calendar:</a:t>
            </a:r>
            <a:endParaRPr lang="ro-RO" b="1" dirty="0">
              <a:solidFill>
                <a:srgbClr val="FF0000"/>
              </a:solidFill>
            </a:endParaRPr>
          </a:p>
        </p:txBody>
      </p:sp>
      <p:sp>
        <p:nvSpPr>
          <p:cNvPr id="3" name="Content Placeholder 2"/>
          <p:cNvSpPr>
            <a:spLocks noGrp="1"/>
          </p:cNvSpPr>
          <p:nvPr>
            <p:ph idx="1"/>
          </p:nvPr>
        </p:nvSpPr>
        <p:spPr>
          <a:xfrm>
            <a:off x="834189" y="1572126"/>
            <a:ext cx="10555705" cy="4668253"/>
          </a:xfrm>
        </p:spPr>
        <p:txBody>
          <a:bodyPr>
            <a:normAutofit fontScale="92500" lnSpcReduction="10000"/>
          </a:bodyPr>
          <a:lstStyle/>
          <a:p>
            <a:pPr algn="just"/>
            <a:r>
              <a:rPr lang="ro-RO" b="1" dirty="0" smtClean="0">
                <a:solidFill>
                  <a:srgbClr val="FF0000"/>
                </a:solidFill>
              </a:rPr>
              <a:t>1 </a:t>
            </a:r>
            <a:r>
              <a:rPr lang="ro-RO" b="1" dirty="0">
                <a:solidFill>
                  <a:srgbClr val="FF0000"/>
                </a:solidFill>
              </a:rPr>
              <a:t>septembrie - 31 octombrie </a:t>
            </a:r>
            <a:r>
              <a:rPr lang="ro-RO" b="1" dirty="0" smtClean="0">
                <a:solidFill>
                  <a:srgbClr val="FF0000"/>
                </a:solidFill>
              </a:rPr>
              <a:t>2023</a:t>
            </a:r>
            <a:r>
              <a:rPr lang="ro-RO" dirty="0" smtClean="0"/>
              <a:t> </a:t>
            </a:r>
            <a:r>
              <a:rPr lang="ro-RO" dirty="0"/>
              <a:t>– depunerea la secretariatul unității de învățământ a documentelor suport de certificare, însoțite de o cerere privind evaluarea stadiului de îndeplinire a condiției de formare pentru personalul didactic;</a:t>
            </a:r>
          </a:p>
          <a:p>
            <a:pPr algn="just"/>
            <a:r>
              <a:rPr lang="ro-RO" b="1" dirty="0" smtClean="0">
                <a:solidFill>
                  <a:srgbClr val="FF0000"/>
                </a:solidFill>
              </a:rPr>
              <a:t>1 </a:t>
            </a:r>
            <a:r>
              <a:rPr lang="ro-RO" b="1" dirty="0">
                <a:solidFill>
                  <a:srgbClr val="FF0000"/>
                </a:solidFill>
              </a:rPr>
              <a:t>noiembrie - 15 noiembrie </a:t>
            </a:r>
            <a:r>
              <a:rPr lang="ro-RO" b="1" dirty="0" smtClean="0">
                <a:solidFill>
                  <a:srgbClr val="FF0000"/>
                </a:solidFill>
              </a:rPr>
              <a:t>2023</a:t>
            </a:r>
            <a:r>
              <a:rPr lang="ro-RO" dirty="0" smtClean="0"/>
              <a:t> </a:t>
            </a:r>
            <a:r>
              <a:rPr lang="ro-RO" dirty="0"/>
              <a:t>– evaluarea și validarea condiției de formare prin acumularea numărului de credite profesionale transferabile legal prevăzut;</a:t>
            </a:r>
          </a:p>
          <a:p>
            <a:pPr algn="just"/>
            <a:r>
              <a:rPr lang="ro-RO" b="1" dirty="0" smtClean="0">
                <a:solidFill>
                  <a:srgbClr val="FF0000"/>
                </a:solidFill>
              </a:rPr>
              <a:t>16 </a:t>
            </a:r>
            <a:r>
              <a:rPr lang="ro-RO" b="1" dirty="0">
                <a:solidFill>
                  <a:srgbClr val="FF0000"/>
                </a:solidFill>
              </a:rPr>
              <a:t>noiembrie – 30 noiembrie </a:t>
            </a:r>
            <a:r>
              <a:rPr lang="ro-RO" b="1" dirty="0" smtClean="0">
                <a:solidFill>
                  <a:srgbClr val="FF0000"/>
                </a:solidFill>
              </a:rPr>
              <a:t>2023</a:t>
            </a:r>
            <a:r>
              <a:rPr lang="ro-RO" dirty="0" smtClean="0"/>
              <a:t> </a:t>
            </a:r>
            <a:r>
              <a:rPr lang="ro-RO" dirty="0"/>
              <a:t>– transmiterea situației centralizate </a:t>
            </a:r>
            <a:r>
              <a:rPr lang="ro-RO" dirty="0" smtClean="0"/>
              <a:t>(Anexa nr. 5 la Procedura specifică, nr. </a:t>
            </a:r>
            <a:r>
              <a:rPr lang="ro-RO" b="1" dirty="0" smtClean="0"/>
              <a:t>5749/DGMRURS/16.12.2022) </a:t>
            </a:r>
            <a:r>
              <a:rPr lang="ro-RO" dirty="0" smtClean="0"/>
              <a:t>profesorului </a:t>
            </a:r>
            <a:r>
              <a:rPr lang="ro-RO" dirty="0"/>
              <a:t>metodist cu atribuții privind mentoratul pentru dezvoltarea profesională, din Casa Corpului Didactic Giurgiu, prof</a:t>
            </a:r>
            <a:r>
              <a:rPr lang="ro-RO" dirty="0" smtClean="0"/>
              <a:t>. Burcea Nicoleta, </a:t>
            </a:r>
            <a:r>
              <a:rPr lang="ro-RO" dirty="0"/>
              <a:t>la adresa de e-mail ccdgr2002@yahoo.com și inspectorului școlar pentru dezvoltarea resursei umane, din cadrul I.Ș.J. Giurgiu, prof. Stănescu Georgeta, la adresa de e-mail stanescu_georgeta@yahoo.com </a:t>
            </a:r>
          </a:p>
          <a:p>
            <a:endParaRPr lang="ro-RO" dirty="0"/>
          </a:p>
        </p:txBody>
      </p:sp>
    </p:spTree>
    <p:extLst>
      <p:ext uri="{BB962C8B-B14F-4D97-AF65-F5344CB8AC3E}">
        <p14:creationId xmlns:p14="http://schemas.microsoft.com/office/powerpoint/2010/main" val="2164157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Model de calcul al CPT, pentru intervalul legal prevăzut (5 ani)</a:t>
            </a:r>
            <a:endParaRPr lang="ro-RO" dirty="0"/>
          </a:p>
        </p:txBody>
      </p:sp>
      <p:sp>
        <p:nvSpPr>
          <p:cNvPr id="3" name="Content Placeholder 2"/>
          <p:cNvSpPr>
            <a:spLocks noGrp="1"/>
          </p:cNvSpPr>
          <p:nvPr>
            <p:ph idx="1"/>
          </p:nvPr>
        </p:nvSpPr>
        <p:spPr/>
        <p:txBody>
          <a:bodyPr/>
          <a:lstStyle/>
          <a:p>
            <a:pPr algn="just"/>
            <a:r>
              <a:rPr lang="ro-RO" b="1" dirty="0" smtClean="0">
                <a:solidFill>
                  <a:srgbClr val="FF0000"/>
                </a:solidFill>
              </a:rPr>
              <a:t>Minimum</a:t>
            </a:r>
            <a:r>
              <a:rPr lang="ro-RO" b="1" dirty="0" smtClean="0"/>
              <a:t> </a:t>
            </a:r>
            <a:r>
              <a:rPr lang="ro-RO" b="1" dirty="0" smtClean="0">
                <a:solidFill>
                  <a:srgbClr val="FF0000"/>
                </a:solidFill>
              </a:rPr>
              <a:t>40 CPT </a:t>
            </a:r>
            <a:r>
              <a:rPr lang="ro-RO" dirty="0" smtClean="0"/>
              <a:t>din programe acreditate și până la 90 CPT obținute din aceste programe acreditate;</a:t>
            </a:r>
          </a:p>
          <a:p>
            <a:pPr algn="just"/>
            <a:r>
              <a:rPr lang="ro-RO" b="1" dirty="0">
                <a:solidFill>
                  <a:srgbClr val="FF0000"/>
                </a:solidFill>
              </a:rPr>
              <a:t>M</a:t>
            </a:r>
            <a:r>
              <a:rPr lang="ro-RO" b="1" dirty="0" smtClean="0">
                <a:solidFill>
                  <a:srgbClr val="FF0000"/>
                </a:solidFill>
              </a:rPr>
              <a:t>aximum 35 CPT </a:t>
            </a:r>
            <a:r>
              <a:rPr lang="ro-RO" dirty="0" smtClean="0"/>
              <a:t>din programe complementare (naționale, internaționale);</a:t>
            </a:r>
          </a:p>
          <a:p>
            <a:pPr algn="just"/>
            <a:r>
              <a:rPr lang="ro-RO" b="1" dirty="0">
                <a:solidFill>
                  <a:srgbClr val="FF0000"/>
                </a:solidFill>
              </a:rPr>
              <a:t>M</a:t>
            </a:r>
            <a:r>
              <a:rPr lang="ro-RO" b="1" dirty="0" smtClean="0">
                <a:solidFill>
                  <a:srgbClr val="FF0000"/>
                </a:solidFill>
              </a:rPr>
              <a:t>aximum 15 CPT </a:t>
            </a:r>
            <a:r>
              <a:rPr lang="ro-RO" dirty="0" smtClean="0"/>
              <a:t>din programe de abilitare funcțională.</a:t>
            </a:r>
            <a:endParaRPr lang="ro-RO" dirty="0"/>
          </a:p>
        </p:txBody>
      </p:sp>
    </p:spTree>
    <p:extLst>
      <p:ext uri="{BB962C8B-B14F-4D97-AF65-F5344CB8AC3E}">
        <p14:creationId xmlns:p14="http://schemas.microsoft.com/office/powerpoint/2010/main" val="107225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smtClean="0"/>
              <a:t>B. </a:t>
            </a:r>
            <a:r>
              <a:rPr lang="ro-RO" dirty="0"/>
              <a:t>Anexa 2 Procedură specifică privind recunoaștere și echivalare în credite profesionale transferabile a competențelor dobândite în cadrul programelor pentru dezvoltare profesională continuă </a:t>
            </a:r>
            <a:r>
              <a:rPr lang="ro-RO" dirty="0" smtClean="0"/>
              <a:t>complementare -</a:t>
            </a:r>
            <a:r>
              <a:rPr lang="ro-RO" dirty="0"/>
              <a:t> </a:t>
            </a:r>
            <a:r>
              <a:rPr lang="ro-RO" dirty="0" smtClean="0"/>
              <a:t>Anexa nr. 2 a Notei nr. 4663/DGMRURS/19.09.2022</a:t>
            </a:r>
            <a:endParaRPr lang="ro-RO" dirty="0"/>
          </a:p>
          <a:p>
            <a:r>
              <a:rPr lang="ro-RO" b="1" dirty="0" smtClean="0">
                <a:solidFill>
                  <a:srgbClr val="FF0000"/>
                </a:solidFill>
              </a:rPr>
              <a:t>COMPLEMENTARE INTARNAȚIONALE (ERASMUS+ SAU ALTE PROGRAME)</a:t>
            </a:r>
            <a:endParaRPr lang="ro-RO" b="1" dirty="0">
              <a:solidFill>
                <a:srgbClr val="FF0000"/>
              </a:solidFill>
            </a:endParaRPr>
          </a:p>
        </p:txBody>
      </p:sp>
    </p:spTree>
    <p:extLst>
      <p:ext uri="{BB962C8B-B14F-4D97-AF65-F5344CB8AC3E}">
        <p14:creationId xmlns:p14="http://schemas.microsoft.com/office/powerpoint/2010/main" val="56828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259080"/>
            <a:ext cx="7597140" cy="6339840"/>
          </a:xfrm>
          <a:prstGeom prst="rect">
            <a:avLst/>
          </a:prstGeom>
        </p:spPr>
      </p:pic>
      <p:sp>
        <p:nvSpPr>
          <p:cNvPr id="3" name="Rectangle 2"/>
          <p:cNvSpPr/>
          <p:nvPr/>
        </p:nvSpPr>
        <p:spPr>
          <a:xfrm>
            <a:off x="552135" y="2414452"/>
            <a:ext cx="1745295" cy="1631216"/>
          </a:xfrm>
          <a:prstGeom prst="rect">
            <a:avLst/>
          </a:prstGeom>
        </p:spPr>
        <p:txBody>
          <a:bodyPr wrap="square">
            <a:spAutoFit/>
          </a:bodyPr>
          <a:lstStyle/>
          <a:p>
            <a:r>
              <a:rPr lang="ro-RO" sz="2000" b="1" dirty="0">
                <a:hlinkClick r:id="rId3"/>
              </a:rPr>
              <a:t>ANEXA </a:t>
            </a:r>
            <a:r>
              <a:rPr lang="ro-RO" sz="2000" b="1" dirty="0" smtClean="0">
                <a:hlinkClick r:id="rId3"/>
              </a:rPr>
              <a:t>8</a:t>
            </a:r>
            <a:r>
              <a:rPr lang="ro-RO" sz="2000" b="1" dirty="0" smtClean="0"/>
              <a:t> valabilă pentru anul școlar 2023-2024</a:t>
            </a:r>
            <a:endParaRPr lang="ro-RO" sz="2000" b="1" dirty="0"/>
          </a:p>
        </p:txBody>
      </p:sp>
    </p:spTree>
    <p:extLst>
      <p:ext uri="{BB962C8B-B14F-4D97-AF65-F5344CB8AC3E}">
        <p14:creationId xmlns:p14="http://schemas.microsoft.com/office/powerpoint/2010/main" val="357271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836964"/>
            <a:ext cx="9905999" cy="3954237"/>
          </a:xfrm>
        </p:spPr>
        <p:txBody>
          <a:bodyPr/>
          <a:lstStyle/>
          <a:p>
            <a:pPr algn="just"/>
            <a:r>
              <a:rPr lang="ro-RO" dirty="0" smtClean="0"/>
              <a:t>C. </a:t>
            </a:r>
            <a:r>
              <a:rPr lang="ro-RO" dirty="0"/>
              <a:t>Anexa 3 </a:t>
            </a:r>
            <a:r>
              <a:rPr lang="ro-RO" b="1" dirty="0">
                <a:solidFill>
                  <a:prstClr val="white"/>
                </a:solidFill>
              </a:rPr>
              <a:t>Procedura specifică privind recunoașterea și echivalarea în credite profesionale transferabile a competențelor dobândite în cadrul programelor pentru abilitare funcțională, Anexa nr. 3 a Notei Nr. </a:t>
            </a:r>
            <a:r>
              <a:rPr lang="ro-RO" b="1" dirty="0" smtClean="0">
                <a:solidFill>
                  <a:prstClr val="white"/>
                </a:solidFill>
              </a:rPr>
              <a:t>4663/DGMRURS/19.09.2022</a:t>
            </a:r>
            <a:endParaRPr lang="ro-RO" dirty="0"/>
          </a:p>
        </p:txBody>
      </p:sp>
    </p:spTree>
    <p:extLst>
      <p:ext uri="{BB962C8B-B14F-4D97-AF65-F5344CB8AC3E}">
        <p14:creationId xmlns:p14="http://schemas.microsoft.com/office/powerpoint/2010/main" val="294645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110343"/>
            <a:ext cx="10019167" cy="4680858"/>
          </a:xfrm>
        </p:spPr>
        <p:txBody>
          <a:bodyPr>
            <a:normAutofit/>
          </a:bodyPr>
          <a:lstStyle/>
          <a:p>
            <a:pPr algn="just"/>
            <a:r>
              <a:rPr lang="ro-RO" dirty="0"/>
              <a:t>Art. 1. (1) Programele pentru abilitare </a:t>
            </a:r>
            <a:r>
              <a:rPr lang="ro-RO" dirty="0" err="1"/>
              <a:t>funcţională</a:t>
            </a:r>
            <a:r>
              <a:rPr lang="ro-RO" dirty="0"/>
              <a:t> se </a:t>
            </a:r>
            <a:r>
              <a:rPr lang="ro-RO" dirty="0" err="1"/>
              <a:t>desfăşoară</a:t>
            </a:r>
            <a:r>
              <a:rPr lang="ro-RO" dirty="0"/>
              <a:t> în unitatea de </a:t>
            </a:r>
            <a:r>
              <a:rPr lang="ro-RO" dirty="0" err="1"/>
              <a:t>învăţământ</a:t>
            </a:r>
            <a:r>
              <a:rPr lang="ro-RO" dirty="0"/>
              <a:t> sau în afara acesteia.</a:t>
            </a:r>
          </a:p>
          <a:p>
            <a:pPr algn="just"/>
            <a:r>
              <a:rPr lang="ro-RO" dirty="0"/>
              <a:t>(2) Recunoașterea și echivalarea în credite profesionale transferabile a competențelor dobândite de cadrele didactice prin participarea la programe din categoria programe pentru abilitare </a:t>
            </a:r>
            <a:r>
              <a:rPr lang="ro-RO" dirty="0" err="1"/>
              <a:t>funcţională</a:t>
            </a:r>
            <a:r>
              <a:rPr lang="ro-RO" dirty="0"/>
              <a:t> se realizează, la solicitarea scrisă a cadrului didactic, la nivelul </a:t>
            </a:r>
            <a:r>
              <a:rPr lang="ro-RO" dirty="0" err="1"/>
              <a:t>unităţii</a:t>
            </a:r>
            <a:r>
              <a:rPr lang="ro-RO" dirty="0"/>
              <a:t> de </a:t>
            </a:r>
            <a:r>
              <a:rPr lang="ro-RO" dirty="0" err="1"/>
              <a:t>învăţământ</a:t>
            </a:r>
            <a:r>
              <a:rPr lang="ro-RO" dirty="0"/>
              <a:t> în care acesta </a:t>
            </a:r>
            <a:r>
              <a:rPr lang="ro-RO" dirty="0" err="1"/>
              <a:t>îşi</a:t>
            </a:r>
            <a:r>
              <a:rPr lang="ro-RO" dirty="0"/>
              <a:t> </a:t>
            </a:r>
            <a:r>
              <a:rPr lang="ro-RO" dirty="0" err="1"/>
              <a:t>desfăşoară</a:t>
            </a:r>
            <a:r>
              <a:rPr lang="ro-RO" dirty="0"/>
              <a:t> activitatea, prin Comisia pentru mentorat didactic </a:t>
            </a:r>
            <a:r>
              <a:rPr lang="ro-RO" dirty="0" err="1"/>
              <a:t>şi</a:t>
            </a:r>
            <a:r>
              <a:rPr lang="ro-RO" dirty="0"/>
              <a:t> formare în cariera didactică, denumită, în continuare, Comisia pentru mentorat didactic.</a:t>
            </a:r>
          </a:p>
        </p:txBody>
      </p:sp>
    </p:spTree>
    <p:extLst>
      <p:ext uri="{BB962C8B-B14F-4D97-AF65-F5344CB8AC3E}">
        <p14:creationId xmlns:p14="http://schemas.microsoft.com/office/powerpoint/2010/main" val="284172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87829"/>
            <a:ext cx="9905999" cy="5203372"/>
          </a:xfrm>
        </p:spPr>
        <p:txBody>
          <a:bodyPr>
            <a:normAutofit/>
          </a:bodyPr>
          <a:lstStyle/>
          <a:p>
            <a:pPr algn="just"/>
            <a:r>
              <a:rPr lang="ro-RO" dirty="0"/>
              <a:t>Art. </a:t>
            </a:r>
            <a:r>
              <a:rPr lang="ro-RO" dirty="0" smtClean="0"/>
              <a:t>2. Cadrele didactice care au parcurs și au finalizat diverse tipuri de activități asimilate categoriei programelor pentru abilitare funcțională, depun la secretariatul unității de învățământ în care sunt încadrate în anul școlar respectiv sau în care au norma de bază, în perioada precizată în Metodologia – cadru, un dosar cuprinzând următoarea documentație:</a:t>
            </a:r>
          </a:p>
          <a:p>
            <a:pPr marL="0" indent="0" algn="just">
              <a:buNone/>
            </a:pPr>
            <a:r>
              <a:rPr lang="ro-RO" dirty="0" smtClean="0">
                <a:solidFill>
                  <a:srgbClr val="FF0000"/>
                </a:solidFill>
              </a:rPr>
              <a:t>a) </a:t>
            </a:r>
            <a:r>
              <a:rPr lang="ro-RO" dirty="0" smtClean="0"/>
              <a:t>Cerere prin care cadrul didactic solicită recunoașterea, echivalarea și acordarea unui număr de credite profesionale transferabile, </a:t>
            </a:r>
            <a:r>
              <a:rPr lang="ro-RO" dirty="0" smtClean="0">
                <a:solidFill>
                  <a:srgbClr val="FF0000"/>
                </a:solidFill>
              </a:rPr>
              <a:t>pentru anul școlar anterior</a:t>
            </a:r>
            <a:r>
              <a:rPr lang="ro-RO" dirty="0" smtClean="0"/>
              <a:t> sau pentru ultimul an de activitate didactică în situația suspendării contractului de muncă rezervării postului didactic/catedrei didactice în condițiile legii;</a:t>
            </a:r>
          </a:p>
          <a:p>
            <a:pPr marL="0" indent="0" algn="just">
              <a:buNone/>
            </a:pPr>
            <a:r>
              <a:rPr lang="ro-RO" dirty="0" smtClean="0">
                <a:solidFill>
                  <a:srgbClr val="FF0000"/>
                </a:solidFill>
              </a:rPr>
              <a:t>b) </a:t>
            </a:r>
            <a:r>
              <a:rPr lang="ro-RO" dirty="0" smtClean="0"/>
              <a:t>Opis privind conținutul dosarului;</a:t>
            </a:r>
          </a:p>
          <a:p>
            <a:endParaRPr lang="ro-RO" dirty="0" smtClean="0"/>
          </a:p>
        </p:txBody>
      </p:sp>
    </p:spTree>
    <p:extLst>
      <p:ext uri="{BB962C8B-B14F-4D97-AF65-F5344CB8AC3E}">
        <p14:creationId xmlns:p14="http://schemas.microsoft.com/office/powerpoint/2010/main" val="204464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18" y="1145309"/>
            <a:ext cx="10077593" cy="4645893"/>
          </a:xfrm>
        </p:spPr>
        <p:txBody>
          <a:bodyPr>
            <a:normAutofit/>
          </a:bodyPr>
          <a:lstStyle/>
          <a:p>
            <a:pPr marL="0" indent="0">
              <a:buNone/>
            </a:pPr>
            <a:endParaRPr lang="ro-RO" dirty="0" smtClean="0">
              <a:solidFill>
                <a:srgbClr val="FF0000"/>
              </a:solidFill>
            </a:endParaRPr>
          </a:p>
          <a:p>
            <a:pPr marL="0" indent="0" algn="just">
              <a:buNone/>
            </a:pPr>
            <a:r>
              <a:rPr lang="ro-RO" dirty="0" smtClean="0">
                <a:solidFill>
                  <a:srgbClr val="FF0000"/>
                </a:solidFill>
              </a:rPr>
              <a:t>c)</a:t>
            </a:r>
            <a:r>
              <a:rPr lang="ro-RO" dirty="0" smtClean="0"/>
              <a:t> Copii ale documentelor eliberate de organizator/furnizor care atestă participarea la programe pentru abilitare funcțională, în care se precizează perioada și durata de desfășurare a programului pentru abilitare funcțională, pentru fiecare program pentru care se solicită recunoașterea și echivalarea, după ce acestea au fost verificate prin confruntarea cu originalul;</a:t>
            </a:r>
          </a:p>
          <a:p>
            <a:pPr marL="0" indent="0" algn="just">
              <a:buNone/>
            </a:pPr>
            <a:r>
              <a:rPr lang="ro-RO" dirty="0" smtClean="0">
                <a:solidFill>
                  <a:srgbClr val="FF0000"/>
                </a:solidFill>
              </a:rPr>
              <a:t>d) </a:t>
            </a:r>
            <a:r>
              <a:rPr lang="ro-RO" dirty="0" smtClean="0"/>
              <a:t>Declarație pe propria răspundere prin care se confirmă că documentele depuse la dosar îi aparțin.</a:t>
            </a:r>
          </a:p>
        </p:txBody>
      </p:sp>
    </p:spTree>
    <p:extLst>
      <p:ext uri="{BB962C8B-B14F-4D97-AF65-F5344CB8AC3E}">
        <p14:creationId xmlns:p14="http://schemas.microsoft.com/office/powerpoint/2010/main" val="538786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1385</TotalTime>
  <Words>2998</Words>
  <Application>Microsoft Office PowerPoint</Application>
  <PresentationFormat>Widescreen</PresentationFormat>
  <Paragraphs>112</Paragraphs>
  <Slides>35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Trebuchet MS</vt:lpstr>
      <vt:lpstr>Tw Cen MT</vt:lpstr>
      <vt:lpstr>Circuit</vt:lpstr>
      <vt:lpstr>Acrobat Document</vt:lpstr>
      <vt:lpstr>      PRECIZĂRI PRIVIND recunoașterea și echivalarea în credite profesionale transferabile a competențelor dobândite DE CĂTRE CADRELE DIDACTICE  </vt:lpstr>
      <vt:lpstr>an școlar 2023 - 2024 </vt:lpstr>
      <vt:lpstr>Proceduri specifice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Procedură specifică privind operaționalizarea reglementărilor metodologice cu privire la acumularea de către cadrele didactice a 90 de credite profesionale transferabile Anexa notei nr. 5749/dgmrurs/16.12.2022  </vt:lpstr>
      <vt:lpstr>I. DISPOZIȚII GENERALE</vt:lpstr>
      <vt:lpstr>Art. 1. SCOPUL PROCEDURII</vt:lpstr>
      <vt:lpstr>PowerPoint Presentation</vt:lpstr>
      <vt:lpstr>Art. 2. verificarea îndeplinirii condiției de formare</vt:lpstr>
      <vt:lpstr>PowerPoint Presentation</vt:lpstr>
      <vt:lpstr> II. Descrierea procedurii  Centralizarea și validarea acumulării a minimum 90 de credite profesionale transferabile în intervalul legal prevăzut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DISPOZIȚII FINALE</vt:lpstr>
      <vt:lpstr>PowerPoint Presentation</vt:lpstr>
      <vt:lpstr>Calendar:</vt:lpstr>
      <vt:lpstr>Model de calcul al CPT, pentru intervalul legal prevăzut (5 ani)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Precizări privind recunoașterea și echivalarea în credite profesionale transferabile a competențelor dobândite de către cadrele didactice</dc:title>
  <dc:creator>CCD Giurgiu</dc:creator>
  <cp:lastModifiedBy>-</cp:lastModifiedBy>
  <cp:revision>78</cp:revision>
  <dcterms:created xsi:type="dcterms:W3CDTF">2022-11-02T12:32:40Z</dcterms:created>
  <dcterms:modified xsi:type="dcterms:W3CDTF">2023-10-13T08:41:33Z</dcterms:modified>
</cp:coreProperties>
</file>