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61" r:id="rId4"/>
    <p:sldId id="300" r:id="rId5"/>
    <p:sldId id="302" r:id="rId6"/>
    <p:sldId id="284" r:id="rId7"/>
    <p:sldId id="337" r:id="rId8"/>
    <p:sldId id="304" r:id="rId9"/>
    <p:sldId id="306" r:id="rId10"/>
    <p:sldId id="307" r:id="rId11"/>
    <p:sldId id="308" r:id="rId12"/>
    <p:sldId id="310" r:id="rId13"/>
    <p:sldId id="314" r:id="rId14"/>
    <p:sldId id="315" r:id="rId15"/>
    <p:sldId id="313" r:id="rId16"/>
    <p:sldId id="312" r:id="rId17"/>
    <p:sldId id="311" r:id="rId18"/>
    <p:sldId id="319" r:id="rId19"/>
    <p:sldId id="329" r:id="rId20"/>
    <p:sldId id="330" r:id="rId21"/>
    <p:sldId id="327" r:id="rId22"/>
    <p:sldId id="331" r:id="rId23"/>
    <p:sldId id="332" r:id="rId24"/>
    <p:sldId id="333" r:id="rId25"/>
    <p:sldId id="334" r:id="rId26"/>
    <p:sldId id="335" r:id="rId27"/>
    <p:sldId id="336" r:id="rId28"/>
    <p:sldId id="298" r:id="rId29"/>
    <p:sldId id="28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205F"/>
    <a:srgbClr val="082263"/>
    <a:srgbClr val="263196"/>
    <a:srgbClr val="2436A0"/>
    <a:srgbClr val="FB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23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17FB3-6451-4126-9D33-AC0681CF33BA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CB98AF-CF24-4EA0-A431-781A9A6E5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3508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3F961-601F-4FCF-807C-AAD9EAE92828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1FB3C-6DDD-4049-AD2C-0AD3BC20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3560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8460" y="6357233"/>
            <a:ext cx="5855719" cy="3092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8460" y="6357233"/>
            <a:ext cx="5855719" cy="3092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28460" y="6357233"/>
            <a:ext cx="5855719" cy="30920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28460" y="6357233"/>
            <a:ext cx="5855719" cy="3092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28460" y="6357233"/>
            <a:ext cx="5855719" cy="3092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28460" y="6357233"/>
            <a:ext cx="5855719" cy="3092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28460" y="6357233"/>
            <a:ext cx="5855719" cy="3092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48E6C0FD-7F57-4051-844E-FCD27D06B35F}" type="datetime1">
              <a:rPr lang="ro-RO" smtClean="0"/>
              <a:t>02.04.2025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19454" y="6355613"/>
            <a:ext cx="767095" cy="37175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3"/>
          <p:cNvSpPr txBox="1">
            <a:spLocks/>
          </p:cNvSpPr>
          <p:nvPr userDrawn="1"/>
        </p:nvSpPr>
        <p:spPr>
          <a:xfrm>
            <a:off x="8599166" y="6355613"/>
            <a:ext cx="3500715" cy="30920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75DBD7C-0ED7-4B65-AAE3-9DF38E0CF0DD}" type="datetime1">
              <a:rPr lang="ro-RO" sz="1100" i="1" smtClean="0"/>
              <a:pPr algn="r"/>
              <a:t>02.04.2025</a:t>
            </a:fld>
            <a:endParaRPr lang="en-US" sz="1400" i="1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305076" y="6355613"/>
            <a:ext cx="4897310" cy="30920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b="1" i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200" dirty="0" smtClean="0"/>
              <a:t>Casa Corpului Didactic Giurgiu</a:t>
            </a:r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48683" y="802298"/>
            <a:ext cx="9580460" cy="2535987"/>
          </a:xfrm>
        </p:spPr>
        <p:txBody>
          <a:bodyPr>
            <a:normAutofit fontScale="90000"/>
          </a:bodyPr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Utilizarea tabletei inteligente în activitatea didactică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728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打开白板-En-B2-8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6801" y="1751045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50051" y="2182706"/>
            <a:ext cx="212220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Salvare/Accesare pagini</a:t>
            </a:r>
          </a:p>
          <a:p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* Pentru Cod QR este necesar cont </a:t>
            </a:r>
            <a:r>
              <a:rPr lang="ro-RO" sz="1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Huawei</a:t>
            </a:r>
            <a:endParaRPr lang="ro-RO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936390"/>
          </a:xfrm>
        </p:spPr>
        <p:txBody>
          <a:bodyPr>
            <a:normAutofit/>
          </a:bodyPr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o-R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 – aplicație </a:t>
            </a:r>
            <a:r>
              <a:rPr lang="ro-RO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Whiteboard</a:t>
            </a:r>
            <a:endParaRPr lang="ro-RO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063634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画布&amp;画笔-En">
            <a:hlinkClick r:id="" action="ppaction://media"/>
            <a:extLst>
              <a:ext uri="{FF2B5EF4-FFF2-40B4-BE49-F238E27FC236}">
                <a16:creationId xmlns:a16="http://schemas.microsoft.com/office/drawing/2014/main" id="{DA5D069D-06F8-4782-95ED-83287BB030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6801" y="1726775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50051" y="2182706"/>
            <a:ext cx="2122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Fundal și desenare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936390"/>
          </a:xfrm>
        </p:spPr>
        <p:txBody>
          <a:bodyPr>
            <a:normAutofit/>
          </a:bodyPr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o-R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 – aplicație </a:t>
            </a:r>
            <a:r>
              <a:rPr lang="ro-RO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Whiteboard</a:t>
            </a:r>
            <a:endParaRPr lang="ro-RO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14217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0051" y="2182706"/>
            <a:ext cx="2122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Ștergere conținut</a:t>
            </a:r>
          </a:p>
        </p:txBody>
      </p:sp>
      <p:pic>
        <p:nvPicPr>
          <p:cNvPr id="7" name="擦除-En-1">
            <a:hlinkClick r:id="" action="ppaction://media"/>
            <a:extLst>
              <a:ext uri="{FF2B5EF4-FFF2-40B4-BE49-F238E27FC236}">
                <a16:creationId xmlns:a16="http://schemas.microsoft.com/office/drawing/2014/main" id="{EF58D8FC-A0FA-48EF-8D44-E32943B886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8575" y="1734974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936390"/>
          </a:xfrm>
        </p:spPr>
        <p:txBody>
          <a:bodyPr>
            <a:normAutofit/>
          </a:bodyPr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o-R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 – aplicație </a:t>
            </a:r>
            <a:r>
              <a:rPr lang="ro-RO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Whiteboard</a:t>
            </a:r>
            <a:endParaRPr lang="ro-RO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72575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9037" y="2113166"/>
            <a:ext cx="23295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Selecție și Mărire/micșorare</a:t>
            </a:r>
          </a:p>
        </p:txBody>
      </p:sp>
      <p:pic>
        <p:nvPicPr>
          <p:cNvPr id="5" name="圈选&amp;缩放-En-B2board2-2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8575" y="1710262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936390"/>
          </a:xfrm>
        </p:spPr>
        <p:txBody>
          <a:bodyPr>
            <a:normAutofit/>
          </a:bodyPr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o-R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 – aplicație </a:t>
            </a:r>
            <a:r>
              <a:rPr lang="ro-RO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Whiteboard</a:t>
            </a:r>
            <a:endParaRPr lang="ro-RO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303726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0051" y="2182706"/>
            <a:ext cx="2122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Colaborare</a:t>
            </a:r>
          </a:p>
        </p:txBody>
      </p:sp>
      <p:pic>
        <p:nvPicPr>
          <p:cNvPr id="5" name="双人书写-En-Hub+Board+B2+Board2-2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6801" y="1721682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936390"/>
          </a:xfrm>
        </p:spPr>
        <p:txBody>
          <a:bodyPr>
            <a:normAutofit/>
          </a:bodyPr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o-R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 – aplicație </a:t>
            </a:r>
            <a:r>
              <a:rPr lang="ro-RO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Whiteboard</a:t>
            </a:r>
            <a:endParaRPr lang="ro-RO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442694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0051" y="2182706"/>
            <a:ext cx="2122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Recunoaștere scris / obiecte / gesturi</a:t>
            </a:r>
          </a:p>
        </p:txBody>
      </p:sp>
      <p:pic>
        <p:nvPicPr>
          <p:cNvPr id="5" name="智能书写-B2board2-En">
            <a:hlinkClick r:id="" action="ppaction://media"/>
            <a:extLst>
              <a:ext uri="{FF2B5EF4-FFF2-40B4-BE49-F238E27FC236}">
                <a16:creationId xmlns:a16="http://schemas.microsoft.com/office/drawing/2014/main" id="{39696ABD-D005-43D5-B65F-6FC9D83BEA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8575" y="1733476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936390"/>
          </a:xfrm>
        </p:spPr>
        <p:txBody>
          <a:bodyPr>
            <a:normAutofit/>
          </a:bodyPr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o-R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 – aplicație </a:t>
            </a:r>
            <a:r>
              <a:rPr lang="ro-RO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Whiteboard</a:t>
            </a:r>
            <a:endParaRPr lang="ro-RO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527173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0051" y="2182706"/>
            <a:ext cx="21222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Salvare conținut și/sau transmitere conținut</a:t>
            </a:r>
          </a:p>
        </p:txBody>
      </p:sp>
      <p:pic>
        <p:nvPicPr>
          <p:cNvPr id="5" name="保存&amp;带走-En-B2-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8575" y="1734549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936390"/>
          </a:xfrm>
        </p:spPr>
        <p:txBody>
          <a:bodyPr>
            <a:normAutofit/>
          </a:bodyPr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o-R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 – aplicație </a:t>
            </a:r>
            <a:r>
              <a:rPr lang="ro-RO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Whiteboard</a:t>
            </a:r>
            <a:endParaRPr lang="ro-RO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833611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744195"/>
          </a:xfrm>
        </p:spPr>
        <p:txBody>
          <a:bodyPr>
            <a:normAutofit/>
          </a:bodyPr>
          <a:lstStyle/>
          <a:p>
            <a:r>
              <a:rPr lang="ro-R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o-RO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Proiecție</a:t>
            </a:r>
            <a:endParaRPr lang="ro-R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0051" y="2182706"/>
            <a:ext cx="212220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Prezentare conținut telefon mobil </a:t>
            </a:r>
            <a:r>
              <a:rPr lang="ro-RO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smartphone</a:t>
            </a:r>
            <a:endParaRPr lang="ro-RO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(conexiune wireless)</a:t>
            </a:r>
          </a:p>
          <a:p>
            <a:endParaRPr lang="ro-RO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* dispozitivele trebuie să fie conectate în aceeași rețea</a:t>
            </a:r>
          </a:p>
        </p:txBody>
      </p:sp>
      <p:pic>
        <p:nvPicPr>
          <p:cNvPr id="5" name="手机客户端投屏-EN-压缩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72257" y="1726525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84298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0051" y="2182706"/>
            <a:ext cx="212220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Prezentare conținut telefon mobil </a:t>
            </a:r>
            <a:r>
              <a:rPr lang="ro-RO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smartphone</a:t>
            </a:r>
            <a:endParaRPr lang="ro-RO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(conexiune prin cablu de date)</a:t>
            </a:r>
          </a:p>
        </p:txBody>
      </p:sp>
      <p:pic>
        <p:nvPicPr>
          <p:cNvPr id="7" name="Type-C投屏-EN-压缩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8575" y="1853754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744195"/>
          </a:xfrm>
        </p:spPr>
        <p:txBody>
          <a:bodyPr>
            <a:normAutofit/>
          </a:bodyPr>
          <a:lstStyle/>
          <a:p>
            <a:r>
              <a:rPr lang="ro-R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o-RO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Proiecție</a:t>
            </a:r>
            <a:endParaRPr lang="ro-R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521883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0051" y="2182706"/>
            <a:ext cx="21222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Prezentare conținut computer</a:t>
            </a:r>
            <a:endParaRPr lang="ro-RO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(conexiune prin cablu de date)</a:t>
            </a:r>
          </a:p>
        </p:txBody>
      </p:sp>
      <p:pic>
        <p:nvPicPr>
          <p:cNvPr id="9" name="有线投屏-En">
            <a:hlinkClick r:id="" action="ppaction://media"/>
            <a:extLst>
              <a:ext uri="{FF2B5EF4-FFF2-40B4-BE49-F238E27FC236}">
                <a16:creationId xmlns:a16="http://schemas.microsoft.com/office/drawing/2014/main" id="{6B3383D4-5296-4366-B628-A807BE8E6A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6801" y="1853754"/>
            <a:ext cx="7772400" cy="437197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744195"/>
          </a:xfrm>
        </p:spPr>
        <p:txBody>
          <a:bodyPr>
            <a:normAutofit/>
          </a:bodyPr>
          <a:lstStyle/>
          <a:p>
            <a:r>
              <a:rPr lang="ro-R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o-RO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Proiecție</a:t>
            </a:r>
            <a:endParaRPr lang="ro-R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686523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Pornire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853754"/>
            <a:ext cx="11872686" cy="4213217"/>
          </a:xfrm>
        </p:spPr>
        <p:txBody>
          <a:bodyPr>
            <a:normAutofit/>
          </a:bodyPr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Pași pentru </a:t>
            </a:r>
            <a:r>
              <a:rPr lang="ro-R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pornirea</a:t>
            </a: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tablei:</a:t>
            </a:r>
          </a:p>
          <a:p>
            <a:pPr lvl="1"/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Verificare conectivitate sursa de tensiune;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Pornire întrerupătorul din partea inferioară a dispozitivului;</a:t>
            </a:r>
          </a:p>
          <a:p>
            <a:pPr lvl="1"/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Pornirea dispozitivului de la butonul de pornire </a:t>
            </a:r>
            <a:r>
              <a:rPr lang="ro-RO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frontal</a:t>
            </a:r>
            <a:r>
              <a:rPr lang="ro-RO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o-RO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dreapta) </a:t>
            </a: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 de la telecomanda</a:t>
            </a:r>
          </a:p>
          <a:p>
            <a:pPr lvl="1"/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Verificare conectivitate la dispozitivele auxiliare </a:t>
            </a:r>
            <a:r>
              <a:rPr lang="ro-RO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(opțional)</a:t>
            </a: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USB </a:t>
            </a:r>
            <a:r>
              <a:rPr lang="ro-RO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(stocare), </a:t>
            </a: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 </a:t>
            </a:r>
            <a:r>
              <a:rPr lang="ro-RO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(rețea), </a:t>
            </a: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monitor/computer/laptop, audio </a:t>
            </a:r>
            <a:r>
              <a:rPr lang="ro-RO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(difuzoare active/boxe)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endParaRPr lang="ro-R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62063" lvl="3"/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 VGA		Port HDMI		USB		LAN 		Audio IN/OUT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915958" y="4184012"/>
            <a:ext cx="10215096" cy="760908"/>
            <a:chOff x="833415" y="3430478"/>
            <a:chExt cx="10215096" cy="76090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13179" b="-2325"/>
            <a:stretch/>
          </p:blipFill>
          <p:spPr>
            <a:xfrm>
              <a:off x="3479483" y="3442800"/>
              <a:ext cx="1669142" cy="73626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3415" y="3430478"/>
              <a:ext cx="1844625" cy="76090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48" t="20527" r="20012" b="46508"/>
            <a:stretch/>
          </p:blipFill>
          <p:spPr>
            <a:xfrm>
              <a:off x="8933226" y="3442800"/>
              <a:ext cx="2115285" cy="68770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9390" y="3435424"/>
              <a:ext cx="722393" cy="743639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7512" y="3430478"/>
              <a:ext cx="1190435" cy="728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959227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2231" y="2182706"/>
            <a:ext cx="211002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Prezentare conținut computer</a:t>
            </a:r>
            <a:endParaRPr lang="ro-RO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(conexiune wireless)</a:t>
            </a:r>
          </a:p>
          <a:p>
            <a:endParaRPr lang="ro-RO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5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dispozitivele </a:t>
            </a:r>
            <a:r>
              <a:rPr lang="ro-RO" sz="15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trebuie să fie conectate în aceeași </a:t>
            </a:r>
            <a:r>
              <a:rPr lang="ro-RO" sz="15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rețea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5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necesară instalarea aplicației</a:t>
            </a:r>
            <a:r>
              <a:rPr lang="en-US" sz="1500" b="1" dirty="0">
                <a:solidFill>
                  <a:srgbClr val="7F7F7F"/>
                </a:solidFill>
                <a:latin typeface="Arial" panose="020B0604020202020204" pitchFamily="34" charset="0"/>
              </a:rPr>
              <a:t> </a:t>
            </a:r>
            <a:r>
              <a:rPr lang="en-US" sz="1500" b="1" i="1" dirty="0" err="1">
                <a:latin typeface="Arial" panose="020B0604020202020204" pitchFamily="34" charset="0"/>
              </a:rPr>
              <a:t>IdeaShare</a:t>
            </a:r>
            <a:r>
              <a:rPr lang="ro-RO" sz="15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pe computer</a:t>
            </a:r>
            <a:endParaRPr lang="ro-RO" sz="15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电脑客户端投屏-En-B2">
            <a:hlinkClick r:id="" action="ppaction://media"/>
            <a:extLst>
              <a:ext uri="{FF2B5EF4-FFF2-40B4-BE49-F238E27FC236}">
                <a16:creationId xmlns:a16="http://schemas.microsoft.com/office/drawing/2014/main" id="{2D936938-5FA9-4D4B-9A6D-8340445884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72257" y="1853754"/>
            <a:ext cx="7772400" cy="437197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744195"/>
          </a:xfrm>
        </p:spPr>
        <p:txBody>
          <a:bodyPr>
            <a:normAutofit/>
          </a:bodyPr>
          <a:lstStyle/>
          <a:p>
            <a:r>
              <a:rPr lang="ro-R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o-RO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Proiecție</a:t>
            </a:r>
            <a:endParaRPr lang="ro-R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169863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o-RO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 multe...</a:t>
            </a:r>
            <a:endParaRPr lang="ro-R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34696" y="2516533"/>
            <a:ext cx="81318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方正兰亭黑简体" panose="02000000000000000000" pitchFamily="2" charset="-122"/>
                <a:cs typeface="Arial" panose="020B0604020202020204" pitchFamily="34" charset="0"/>
              </a:rPr>
              <a:t>Personalizare fundal / mesaj de pornire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方正兰亭黑简体" panose="02000000000000000000" pitchFamily="2" charset="-122"/>
                <a:cs typeface="Arial" panose="020B0604020202020204" pitchFamily="34" charset="0"/>
              </a:rPr>
              <a:t>Schimbați imaginea de fundal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方正兰亭黑简体" panose="02000000000000000000" pitchFamily="2" charset="-122"/>
                <a:cs typeface="Arial" panose="020B0604020202020204" pitchFamily="34" charset="0"/>
              </a:rPr>
              <a:t>Schimbare aplicații pe pagina de pornire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方正兰亭黑简体" panose="02000000000000000000" pitchFamily="2" charset="-122"/>
                <a:cs typeface="Arial" panose="020B0604020202020204" pitchFamily="34" charset="0"/>
              </a:rPr>
              <a:t>Descărcați aplicații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方正兰亭黑简体" panose="02000000000000000000" pitchFamily="2" charset="-122"/>
                <a:cs typeface="Arial" panose="020B0604020202020204" pitchFamily="34" charset="0"/>
              </a:rPr>
              <a:t>Adnotări în timpul proiecției pe ecran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方正兰亭黑简体" panose="02000000000000000000" pitchFamily="2" charset="-122"/>
                <a:cs typeface="Arial" panose="020B0604020202020204" pitchFamily="34" charset="0"/>
              </a:rPr>
              <a:t>Adnotări în aplicație</a:t>
            </a:r>
            <a:endParaRPr lang="ro-R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方正兰亭黑简体" panose="020000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7915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o-RO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 MULTE...</a:t>
            </a:r>
            <a:endParaRPr lang="ro-RO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负一屏-EN-压缩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8575" y="1853754"/>
            <a:ext cx="7772400" cy="43719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9037" y="2113166"/>
            <a:ext cx="232953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Personalizare fundal / mesaj de pornire</a:t>
            </a:r>
          </a:p>
          <a:p>
            <a:pPr marL="342900" indent="-342900">
              <a:buFont typeface="+mj-lt"/>
              <a:buAutoNum type="arabicPeriod"/>
            </a:pP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Imaginile de fundal personalizate </a:t>
            </a:r>
            <a:r>
              <a:rPr lang="ro-RO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pot </a:t>
            </a:r>
            <a:r>
              <a:rPr lang="ro-RO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 selectate numai din directorul local al ecranului mare sau dintr-o unitate flash USB.</a:t>
            </a:r>
            <a:endParaRPr lang="ro-RO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4917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o-RO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 MULTE...</a:t>
            </a:r>
            <a:endParaRPr lang="ro-RO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37" y="2113166"/>
            <a:ext cx="212799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Schimbare imagine de fundal</a:t>
            </a:r>
          </a:p>
          <a:p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poate </a:t>
            </a:r>
            <a:r>
              <a:rPr lang="ro-RO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importa un </a:t>
            </a:r>
            <a:r>
              <a:rPr lang="ro-RO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fundal </a:t>
            </a:r>
            <a:r>
              <a:rPr lang="ro-RO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 interfața web. Un singur </a:t>
            </a:r>
            <a:r>
              <a:rPr lang="ro-RO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fundal </a:t>
            </a:r>
            <a:r>
              <a:rPr lang="ro-RO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poate fi importat la un moment dat și îl va înlocui pe cel original. </a:t>
            </a:r>
            <a:endParaRPr lang="ro-RO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Fundalul importat </a:t>
            </a:r>
            <a:r>
              <a:rPr lang="ro-RO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trebuie să fie în format JPG sau PNG</a:t>
            </a:r>
          </a:p>
        </p:txBody>
      </p:sp>
      <p:pic>
        <p:nvPicPr>
          <p:cNvPr id="6" name="更换壁纸-B2-En-1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8575" y="1853754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18492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o-RO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 MULTE...</a:t>
            </a:r>
            <a:endParaRPr lang="ro-RO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37" y="2113166"/>
            <a:ext cx="212799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Schimbare aplicații pe pagina de pornire</a:t>
            </a:r>
          </a:p>
          <a:p>
            <a:endParaRPr lang="ro-R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 pagina de pornire pot fi afișate maximum șase pictograme pentru aplicații.</a:t>
            </a:r>
          </a:p>
        </p:txBody>
      </p:sp>
      <p:pic>
        <p:nvPicPr>
          <p:cNvPr id="7" name="首页自定义-B2-En-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8575" y="1853754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418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o-RO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 MULTE...</a:t>
            </a:r>
            <a:endParaRPr lang="ro-RO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37" y="2113166"/>
            <a:ext cx="21279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Descărcați aplicații</a:t>
            </a:r>
          </a:p>
          <a:p>
            <a:endParaRPr lang="ro-R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 pagina de pornire pot fi afișate maximum șase pictograme pentru aplicații.</a:t>
            </a:r>
          </a:p>
        </p:txBody>
      </p:sp>
      <p:pic>
        <p:nvPicPr>
          <p:cNvPr id="7" name="首页自定义-B2-En-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8575" y="1853754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4498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o-RO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 MULTE...</a:t>
            </a:r>
            <a:endParaRPr lang="ro-RO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37" y="2113166"/>
            <a:ext cx="212799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Adnotă în timpul proiecției pe ecran</a:t>
            </a:r>
          </a:p>
          <a:p>
            <a:endParaRPr lang="ro-R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După ce proiectarea are succes, atingeți Adnotare în bara de instrumente din colțul din dreapta jos al ecranului mare pentru a adăuga </a:t>
            </a:r>
            <a:r>
              <a:rPr lang="ro-RO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adnotări</a:t>
            </a:r>
            <a:endParaRPr lang="ro-RO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投屏标注-B2-En">
            <a:hlinkClick r:id="" action="ppaction://media"/>
            <a:extLst>
              <a:ext uri="{FF2B5EF4-FFF2-40B4-BE49-F238E27FC236}">
                <a16:creationId xmlns:a16="http://schemas.microsoft.com/office/drawing/2014/main" id="{77B95C94-A758-4E8C-B3D2-EAADE3CB7E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8575" y="1712006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5082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o-RO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 MULTE...</a:t>
            </a:r>
            <a:endParaRPr lang="ro-RO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37" y="2113166"/>
            <a:ext cx="212799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Adnotări </a:t>
            </a: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în aplicație</a:t>
            </a:r>
          </a:p>
          <a:p>
            <a:endParaRPr lang="ro-R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Deschideți o aplicație și atingeți Adnotare în colțul din dreapta jos al ecranului mare pentru a adăuga adnotări importante</a:t>
            </a:r>
          </a:p>
        </p:txBody>
      </p:sp>
      <p:pic>
        <p:nvPicPr>
          <p:cNvPr id="7" name="应用标注-B2-En">
            <a:hlinkClick r:id="" action="ppaction://media"/>
            <a:extLst>
              <a:ext uri="{FF2B5EF4-FFF2-40B4-BE49-F238E27FC236}">
                <a16:creationId xmlns:a16="http://schemas.microsoft.com/office/drawing/2014/main" id="{AA5B7CCF-870B-4A1E-98A6-D02EB1350A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6801" y="1853754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7690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519"/>
            <a:ext cx="9722309" cy="1061351"/>
          </a:xfrm>
        </p:spPr>
        <p:txBody>
          <a:bodyPr/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Pentru accesare materiale suport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14185" y="2092410"/>
            <a:ext cx="11755394" cy="381411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o-RO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https://ccdgiurgiu.ro/index.php?id=table-interactive-m3</a:t>
            </a:r>
          </a:p>
          <a:p>
            <a:pPr algn="ctr"/>
            <a:endParaRPr lang="ro-R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 cod QR</a:t>
            </a:r>
          </a:p>
          <a:p>
            <a:endParaRPr lang="ro-RO" sz="9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 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interactiva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Huawei</a:t>
            </a:r>
            <a:endParaRPr lang="ro-RO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Ghid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 tabla interactiva -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Huawei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3543" y="2974343"/>
            <a:ext cx="3005797" cy="293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70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519"/>
            <a:ext cx="9722309" cy="1061351"/>
          </a:xfrm>
        </p:spPr>
        <p:txBody>
          <a:bodyPr/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Vă mulțumim pentru atenție!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625" y="5239263"/>
            <a:ext cx="897924" cy="8979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379" y="3436444"/>
            <a:ext cx="2621378" cy="2621378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927470" y="1991431"/>
            <a:ext cx="9722309" cy="293945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o-RO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Vă rugăm să completați formularul anonim pentru evaluare a cursului:</a:t>
            </a:r>
          </a:p>
          <a:p>
            <a:pPr algn="ctr"/>
            <a:endParaRPr lang="ro-RO" sz="2000" dirty="0" smtClean="0"/>
          </a:p>
          <a:p>
            <a:pPr algn="ctr"/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https://forms.gle/6GTWdwYgpQ7BsNZh8</a:t>
            </a:r>
          </a:p>
          <a:p>
            <a:pPr algn="ctr"/>
            <a:endParaRPr lang="ro-R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o-RO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</a:t>
            </a:r>
            <a:r>
              <a:rPr lang="ro-R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o-RO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o-RO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Accesând codul QR:</a:t>
            </a:r>
            <a:endParaRPr lang="ro-RO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299047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Prezentare generală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2015732"/>
            <a:ext cx="11872686" cy="4051239"/>
          </a:xfrm>
        </p:spPr>
        <p:txBody>
          <a:bodyPr>
            <a:normAutofit/>
          </a:bodyPr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 interactivă este funcțională după câteva secunde de la pornire (</a:t>
            </a:r>
            <a:r>
              <a:rPr lang="ro-RO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pornirea de la buton – </a:t>
            </a:r>
            <a:r>
              <a:rPr lang="ro-RO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pornirea la cald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);</a:t>
            </a:r>
          </a:p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 concepută pentru a fi un instrument interactiv ușor de utilizat, dar un instrument puternic pentru afaceri și educație</a:t>
            </a: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 sala de clasă va fi mai productivă și activă.</a:t>
            </a:r>
          </a:p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Folosind funcția mouse/creion, utilizatorii pot realiza funcții precum click, dublu click, glisare, click dreapta, astfel încât să controleze computerul cu degetul (sau orice fel de obiecte opace). </a:t>
            </a:r>
          </a:p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asemenea sunt disponibile funcțiile: scriere, ștergere, tragere obiect, mărire - micșorare, captura ecran, scriere de mână, introducerea tastaturii, introducerea textului, la video și sunet, inserare și control.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07766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Conectare </a:t>
            </a:r>
            <a:r>
              <a:rPr lang="ro-R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o-RO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(conectorii din spatele afișajului)</a:t>
            </a:r>
            <a:endParaRPr lang="ro-R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59992"/>
          <a:stretch/>
        </p:blipFill>
        <p:spPr>
          <a:xfrm>
            <a:off x="518024" y="1802043"/>
            <a:ext cx="2587524" cy="4354513"/>
          </a:xfrm>
          <a:prstGeom prst="rect">
            <a:avLst/>
          </a:prstGeom>
        </p:spPr>
      </p:pic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677601"/>
              </p:ext>
            </p:extLst>
          </p:nvPr>
        </p:nvGraphicFramePr>
        <p:xfrm>
          <a:off x="3326439" y="1957271"/>
          <a:ext cx="8621146" cy="404351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25836">
                  <a:extLst>
                    <a:ext uri="{9D8B030D-6E8A-4147-A177-3AD203B41FA5}">
                      <a16:colId xmlns:a16="http://schemas.microsoft.com/office/drawing/2014/main" val="1870972053"/>
                    </a:ext>
                  </a:extLst>
                </a:gridCol>
                <a:gridCol w="1278517">
                  <a:extLst>
                    <a:ext uri="{9D8B030D-6E8A-4147-A177-3AD203B41FA5}">
                      <a16:colId xmlns:a16="http://schemas.microsoft.com/office/drawing/2014/main" val="843316175"/>
                    </a:ext>
                  </a:extLst>
                </a:gridCol>
                <a:gridCol w="1777042">
                  <a:extLst>
                    <a:ext uri="{9D8B030D-6E8A-4147-A177-3AD203B41FA5}">
                      <a16:colId xmlns:a16="http://schemas.microsoft.com/office/drawing/2014/main" val="1616714383"/>
                    </a:ext>
                  </a:extLst>
                </a:gridCol>
                <a:gridCol w="5339751">
                  <a:extLst>
                    <a:ext uri="{9D8B030D-6E8A-4147-A177-3AD203B41FA5}">
                      <a16:colId xmlns:a16="http://schemas.microsoft.com/office/drawing/2014/main" val="1288617314"/>
                    </a:ext>
                  </a:extLst>
                </a:gridCol>
              </a:tblGrid>
              <a:tr h="103755">
                <a:tc>
                  <a:txBody>
                    <a:bodyPr/>
                    <a:lstStyle/>
                    <a:p>
                      <a:pPr algn="l"/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Nr.</a:t>
                      </a:r>
                      <a:endParaRPr lang="ro-RO" sz="1200" b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Categorie</a:t>
                      </a:r>
                    </a:p>
                  </a:txBody>
                  <a:tcPr marL="10840" marR="10840" marT="10840" marB="1084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Descriere</a:t>
                      </a:r>
                    </a:p>
                  </a:txBody>
                  <a:tcPr marL="10840" marR="10840" marT="10840" marB="1084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Funcție</a:t>
                      </a:r>
                      <a:endParaRPr lang="ro-RO" sz="1200" b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204646"/>
                  </a:ext>
                </a:extLst>
              </a:tr>
              <a:tr h="180769"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de intrare audio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de intrare audio de 3,5 mm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conectează la o sursă de intrare audio, cum ar fi un computer.</a:t>
                      </a: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3099048941"/>
                  </a:ext>
                </a:extLst>
              </a:tr>
              <a:tr h="180769"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de ieșire audio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de ieșire audio de 3,5 mm</a:t>
                      </a:r>
                      <a:endParaRPr lang="ro-RO" sz="1200" b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conectează la un dispozitiv de ieșire audio, cum ar fi un difuzor extern.</a:t>
                      </a: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424028948"/>
                  </a:ext>
                </a:extLst>
              </a:tr>
              <a:tr h="180769"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de ieșire video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de ieșire video HDMI</a:t>
                      </a:r>
                      <a:endParaRPr lang="ro-RO" sz="1200" b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Acceptă o rezoluție de până la 4K </a:t>
                      </a:r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60 </a:t>
                      </a:r>
                      <a:r>
                        <a:rPr lang="ro-RO" sz="1200" b="1" noProof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fps</a:t>
                      </a:r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și ieșire audio.</a:t>
                      </a: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2022399539"/>
                  </a:ext>
                </a:extLst>
              </a:tr>
              <a:tr h="103755"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10840" marR="10840" marT="10840" marB="10840"/>
                </a:tc>
                <a:tc rowSpan="2"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de intrare video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de intrare video HDMI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Acceptă o rezoluție de până la 4K </a:t>
                      </a:r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60 </a:t>
                      </a:r>
                      <a:r>
                        <a:rPr lang="ro-RO" sz="1200" b="1" noProof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fps</a:t>
                      </a:r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și intrare audio.</a:t>
                      </a: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2854880057"/>
                  </a:ext>
                </a:extLst>
              </a:tr>
              <a:tr h="103755"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10840" marR="10840" marT="10840" marB="10840"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de intrare video HDMI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Acceptă o rezoluție de până la 4K </a:t>
                      </a:r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60 </a:t>
                      </a:r>
                      <a:r>
                        <a:rPr lang="ro-RO" sz="1200" b="1" noProof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fps</a:t>
                      </a:r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și intrare audio.</a:t>
                      </a: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2808902114"/>
                  </a:ext>
                </a:extLst>
              </a:tr>
              <a:tr h="180769"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10840" marR="10840" marT="10840" marB="10840"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USB</a:t>
                      </a:r>
                    </a:p>
                  </a:txBody>
                  <a:tcPr marL="10840" marR="10840" marT="10840" marB="10840" anchor="ctr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USB tip B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conectează la un computer pentru a controla invers computerul în timpul partajării conținutului printr-un cablu.</a:t>
                      </a:r>
                      <a:endParaRPr lang="ro-RO" sz="1200" b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1684364570"/>
                  </a:ext>
                </a:extLst>
              </a:tr>
              <a:tr h="257783"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10840" marR="10840" marT="10840" marB="10840"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USB tip A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conectează la un dispozitiv USB extern, cum ar fi o cheie </a:t>
                      </a:r>
                      <a:r>
                        <a:rPr lang="ro-RO" sz="1200" b="1" i="1" noProof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IdeaShare</a:t>
                      </a:r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tip A (acceptată în sistemul Android), o unitate flash USB, tastatură sau mouse.</a:t>
                      </a: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332116102"/>
                  </a:ext>
                </a:extLst>
              </a:tr>
              <a:tr h="180769"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10840" marR="10840" marT="10840" marB="10840"/>
                </a:tc>
                <a:tc rowSpan="2"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Alte porturi</a:t>
                      </a:r>
                    </a:p>
                  </a:txBody>
                  <a:tcPr marL="10840" marR="10840" marT="10840" marB="10840" anchor="ctr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COM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Implementează controlul portului serial pentru întreținerea de rutină a terminalelor și gestionarea de la distanță. </a:t>
                      </a:r>
                      <a:r>
                        <a:rPr lang="ro-RO" sz="1200" b="0" i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(port rezervat producătorului)</a:t>
                      </a:r>
                      <a:endParaRPr lang="ro-RO" sz="1200" b="0" i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2593881363"/>
                  </a:ext>
                </a:extLst>
              </a:tr>
              <a:tr h="411812"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10840" marR="10840" marT="10840" marB="10840"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Ethernet (10/100/1000 </a:t>
                      </a:r>
                      <a:r>
                        <a:rPr lang="ro-RO" sz="1200" b="1" noProof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Mbit</a:t>
                      </a:r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/s)</a:t>
                      </a:r>
                      <a:endParaRPr lang="ro-RO" sz="1200" b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Folosit pentru servicii </a:t>
                      </a:r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externe,</a:t>
                      </a:r>
                      <a:r>
                        <a:rPr lang="ro-RO" sz="1200" b="1" baseline="0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o-RO" sz="1200" b="1" baseline="0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Internet/Ethernet </a:t>
                      </a:r>
                      <a:r>
                        <a:rPr lang="ro-RO" sz="1200" b="0" i="1" baseline="0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(rețea prin cablu)</a:t>
                      </a:r>
                      <a:endParaRPr lang="ro-RO" sz="1200" b="0" i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2656465288"/>
                  </a:ext>
                </a:extLst>
              </a:tr>
              <a:tr h="488826"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Buton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butonul RESET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apăsa </a:t>
                      </a:r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și </a:t>
                      </a:r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mențineți </a:t>
                      </a:r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apăsat butonul RESET înainte de </a:t>
                      </a:r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pentru revenire la</a:t>
                      </a:r>
                      <a:r>
                        <a:rPr lang="ro-RO" sz="1200" b="1" baseline="0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setările din fabrică (</a:t>
                      </a:r>
                      <a:r>
                        <a:rPr lang="ro-RO" sz="1200" b="1" i="1" baseline="0" noProof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Atenție! Se șterg toate setările și fișierele stocate</a:t>
                      </a:r>
                      <a:r>
                        <a:rPr lang="ro-RO" sz="1200" b="1" baseline="0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ro-RO" sz="1200" b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896096196"/>
                  </a:ext>
                </a:extLst>
              </a:tr>
              <a:tr h="180769"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Alte porturi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Punct de bază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2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conectează la cablul de împământare pentru a oferi </a:t>
                      </a:r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protecție</a:t>
                      </a:r>
                      <a:r>
                        <a:rPr lang="ro-RO" sz="1200" b="1" baseline="0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utilizatorului la atingere</a:t>
                      </a:r>
                      <a:r>
                        <a:rPr lang="ro-RO" sz="12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o-RO" sz="1200" b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1735968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47390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Conectare </a:t>
            </a:r>
            <a:r>
              <a:rPr lang="ro-R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o-RO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(conectorii frontali)</a:t>
            </a:r>
            <a:endParaRPr lang="ro-R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7575" t="3301" b="45128"/>
          <a:stretch/>
        </p:blipFill>
        <p:spPr>
          <a:xfrm>
            <a:off x="7919049" y="180230"/>
            <a:ext cx="4104375" cy="2718446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783983"/>
              </p:ext>
            </p:extLst>
          </p:nvPr>
        </p:nvGraphicFramePr>
        <p:xfrm>
          <a:off x="255433" y="2898676"/>
          <a:ext cx="11666271" cy="312356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05605">
                  <a:extLst>
                    <a:ext uri="{9D8B030D-6E8A-4147-A177-3AD203B41FA5}">
                      <a16:colId xmlns:a16="http://schemas.microsoft.com/office/drawing/2014/main" val="1870972053"/>
                    </a:ext>
                  </a:extLst>
                </a:gridCol>
                <a:gridCol w="1208979">
                  <a:extLst>
                    <a:ext uri="{9D8B030D-6E8A-4147-A177-3AD203B41FA5}">
                      <a16:colId xmlns:a16="http://schemas.microsoft.com/office/drawing/2014/main" val="843316175"/>
                    </a:ext>
                  </a:extLst>
                </a:gridCol>
                <a:gridCol w="1300987">
                  <a:extLst>
                    <a:ext uri="{9D8B030D-6E8A-4147-A177-3AD203B41FA5}">
                      <a16:colId xmlns:a16="http://schemas.microsoft.com/office/drawing/2014/main" val="1616714383"/>
                    </a:ext>
                  </a:extLst>
                </a:gridCol>
                <a:gridCol w="8850700">
                  <a:extLst>
                    <a:ext uri="{9D8B030D-6E8A-4147-A177-3AD203B41FA5}">
                      <a16:colId xmlns:a16="http://schemas.microsoft.com/office/drawing/2014/main" val="1288617314"/>
                    </a:ext>
                  </a:extLst>
                </a:gridCol>
              </a:tblGrid>
              <a:tr h="103755">
                <a:tc>
                  <a:txBody>
                    <a:bodyPr/>
                    <a:lstStyle/>
                    <a:p>
                      <a:pPr algn="l"/>
                      <a:r>
                        <a:rPr lang="ro-RO" sz="13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Nr.</a:t>
                      </a:r>
                      <a:endParaRPr lang="ro-RO" sz="1300" b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Categorie</a:t>
                      </a:r>
                    </a:p>
                  </a:txBody>
                  <a:tcPr marL="10840" marR="10840" marT="10840" marB="1084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Descriere</a:t>
                      </a:r>
                    </a:p>
                  </a:txBody>
                  <a:tcPr marL="10840" marR="10840" marT="10840" marB="1084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o-RO" sz="13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Funcție</a:t>
                      </a:r>
                      <a:endParaRPr lang="ro-RO" sz="1300" b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204646"/>
                  </a:ext>
                </a:extLst>
              </a:tr>
              <a:tr h="180769"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Modul funcțional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3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Senzor lumină</a:t>
                      </a:r>
                      <a:r>
                        <a:rPr lang="ro-RO" sz="1300" b="1" baseline="0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o-RO" sz="13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inteligentă</a:t>
                      </a:r>
                      <a:endParaRPr lang="ro-RO" sz="1300" b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Reglează inteligent luminozitatea ecranului în funcție de iluminarea ambientală.</a:t>
                      </a: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2994419061"/>
                  </a:ext>
                </a:extLst>
              </a:tr>
              <a:tr h="411812"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10840" marR="10840" marT="10840" marB="10840"/>
                </a:tc>
                <a:tc rowSpan="3"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USB</a:t>
                      </a:r>
                    </a:p>
                  </a:txBody>
                  <a:tcPr marL="10840" marR="10840" marT="10840" marB="10840" anchor="ctr"/>
                </a:tc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USB tip C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conectează la un computer sau un dispozitiv mobil pentru partajarea proiecției sau controlează invers computerul sau dispozitivul mobil în timpul partajării proiecției.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conectează la o cheie </a:t>
                      </a:r>
                      <a:r>
                        <a:rPr lang="ro-RO" sz="1300" b="1" i="1" noProof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IdeaShare</a:t>
                      </a:r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tip C pentru asociere sau upgrade.</a:t>
                      </a: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1853799186"/>
                  </a:ext>
                </a:extLst>
              </a:tr>
              <a:tr h="257783"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10840" marR="10840" marT="10840" marB="10840"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USB tip A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conectează la un dispozitiv USB extern, cum ar fi o cheie </a:t>
                      </a:r>
                      <a:r>
                        <a:rPr lang="ro-RO" sz="1300" b="1" i="1" noProof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IdeaShare</a:t>
                      </a:r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tip A (acceptată în sistemul Android), o unitate flash USB, tastatură sau mouse.</a:t>
                      </a: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382952792"/>
                  </a:ext>
                </a:extLst>
              </a:tr>
              <a:tr h="257783"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10840" marR="10840" marT="10840" marB="10840"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 USB tip A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conectează la un dispozitiv USB extern, cum ar fi o cheie </a:t>
                      </a:r>
                      <a:r>
                        <a:rPr lang="ro-RO" sz="1300" b="1" i="1" noProof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IdeaShare</a:t>
                      </a:r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tip A (acceptată în sistemul Android), o unitate flash USB, tastatură sau mouse.</a:t>
                      </a: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1881804168"/>
                  </a:ext>
                </a:extLst>
              </a:tr>
              <a:tr h="411812"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Buton</a:t>
                      </a:r>
                    </a:p>
                  </a:txBody>
                  <a:tcPr marL="10840" marR="10840" marT="10840" marB="10840" anchor="ctr"/>
                </a:tc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Buton și indicator de pornire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Intră în starea de repaus/trezire printr-o singură </a:t>
                      </a:r>
                      <a:r>
                        <a:rPr lang="ro-RO" sz="13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atingere.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o-RO" sz="13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Puteți </a:t>
                      </a:r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apăsa și țineți apăsat butonul de pornire timp de 3 secunde pentru a afișa meniul de alimentare.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Indicatorul indică starea de funcționare a </a:t>
                      </a:r>
                      <a:r>
                        <a:rPr lang="ro-RO" sz="13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dispozitivului.</a:t>
                      </a:r>
                      <a:endParaRPr lang="ro-RO" sz="1300" b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2058579386"/>
                  </a:ext>
                </a:extLst>
              </a:tr>
              <a:tr h="180769">
                <a:tc>
                  <a:txBody>
                    <a:bodyPr/>
                    <a:lstStyle/>
                    <a:p>
                      <a:pPr algn="l"/>
                      <a:r>
                        <a:rPr lang="ro-RO" sz="13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lang="ro-RO" sz="1300" b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Modul funcțional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300" b="1" noProof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Senzor NFC</a:t>
                      </a:r>
                    </a:p>
                  </a:txBody>
                  <a:tcPr marL="10840" marR="10840" marT="10840" marB="10840"/>
                </a:tc>
                <a:tc>
                  <a:txBody>
                    <a:bodyPr/>
                    <a:lstStyle/>
                    <a:p>
                      <a:r>
                        <a:rPr lang="ro-RO" sz="1300" b="1" kern="1200" noProof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ro-RO" sz="1300" b="0" i="1" kern="1200" noProof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NFC=</a:t>
                      </a:r>
                      <a:r>
                        <a:rPr lang="ro-RO" sz="1300" b="0" i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Near</a:t>
                      </a:r>
                      <a:r>
                        <a:rPr lang="ro-RO" sz="1300" b="0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o-RO" sz="1300" b="0" i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Field</a:t>
                      </a:r>
                      <a:r>
                        <a:rPr lang="ro-RO" sz="1300" b="0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o-RO" sz="1300" b="0" i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Communication</a:t>
                      </a:r>
                      <a:r>
                        <a:rPr lang="ro-RO" sz="1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 - </a:t>
                      </a:r>
                      <a:r>
                        <a:rPr lang="ro-RO" sz="1300" b="1" kern="1200" noProof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Permite </a:t>
                      </a:r>
                      <a:r>
                        <a:rPr lang="ro-RO" sz="13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comunicația</a:t>
                      </a:r>
                      <a:r>
                        <a:rPr lang="ro-RO" sz="1300" b="1" baseline="0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cu </a:t>
                      </a:r>
                      <a:r>
                        <a:rPr lang="ro-RO" sz="1300" b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dispozitivele mobile. </a:t>
                      </a:r>
                      <a:r>
                        <a:rPr lang="ro-RO" sz="1300" b="1" i="1" noProof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Ambele dispozitive trebuie să dețină un cip NFC</a:t>
                      </a:r>
                      <a:endParaRPr lang="ro-RO" sz="1300" b="1" i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40" marR="10840" marT="10840" marB="10840"/>
                </a:tc>
                <a:extLst>
                  <a:ext uri="{0D108BD9-81ED-4DB2-BD59-A6C34878D82A}">
                    <a16:rowId xmlns:a16="http://schemas.microsoft.com/office/drawing/2014/main" val="2346517629"/>
                  </a:ext>
                </a:extLst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8497020" y="1268085"/>
            <a:ext cx="1656271" cy="393733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1357103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o-RO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 – aplicație </a:t>
            </a:r>
            <a:r>
              <a:rPr lang="ro-RO" sz="4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Whiteboard</a:t>
            </a:r>
            <a:endParaRPr lang="ro-RO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84103" y="1917870"/>
            <a:ext cx="55691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Accesibilă din ecranul principal;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Funcție similară cu tabla de scris.</a:t>
            </a:r>
            <a:endParaRPr lang="ro-R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905" y="2748867"/>
            <a:ext cx="5869917" cy="331604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00" y="2748867"/>
            <a:ext cx="5873819" cy="331604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300192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o-RO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 – aplicație </a:t>
            </a:r>
            <a:r>
              <a:rPr lang="ro-RO" sz="4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Whiteboard</a:t>
            </a:r>
            <a:endParaRPr lang="ro-RO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395995" y="2082627"/>
            <a:ext cx="760336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Prezentare instrumente principale;</a:t>
            </a:r>
          </a:p>
          <a:p>
            <a:pPr marL="457200" indent="-457200">
              <a:buFont typeface="+mj-lt"/>
              <a:buAutoNum type="arabicPeriod"/>
            </a:pP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Funcții aplicație </a:t>
            </a:r>
            <a:r>
              <a:rPr lang="ro-RO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Whiteboard</a:t>
            </a:r>
            <a:r>
              <a:rPr lang="ro-RO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tabla de scris.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Salvare / accesare pagini;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Fundal și </a:t>
            </a: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desenare;</a:t>
            </a:r>
            <a:endParaRPr lang="ro-R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Ștergere </a:t>
            </a: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conținut;</a:t>
            </a:r>
            <a:endParaRPr lang="ro-R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Selecție și </a:t>
            </a: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mărire / micșorare;</a:t>
            </a:r>
            <a:endParaRPr lang="ro-R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Colaborare;</a:t>
            </a:r>
            <a:endParaRPr lang="ro-R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Recunoaștere scris / obiecte / </a:t>
            </a: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gesturi;</a:t>
            </a:r>
            <a:endParaRPr lang="ro-R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Salvare conținut și/sau transmitere </a:t>
            </a: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conținut</a:t>
            </a:r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347767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84103" y="1917870"/>
            <a:ext cx="5708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Prezentare instrumente principale;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422216"/>
              </p:ext>
            </p:extLst>
          </p:nvPr>
        </p:nvGraphicFramePr>
        <p:xfrm>
          <a:off x="266315" y="2379535"/>
          <a:ext cx="11697086" cy="32004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825081">
                  <a:extLst>
                    <a:ext uri="{9D8B030D-6E8A-4147-A177-3AD203B41FA5}">
                      <a16:colId xmlns:a16="http://schemas.microsoft.com/office/drawing/2014/main" val="1161346986"/>
                    </a:ext>
                  </a:extLst>
                </a:gridCol>
                <a:gridCol w="9872005">
                  <a:extLst>
                    <a:ext uri="{9D8B030D-6E8A-4147-A177-3AD203B41FA5}">
                      <a16:colId xmlns:a16="http://schemas.microsoft.com/office/drawing/2014/main" val="3339023727"/>
                    </a:ext>
                  </a:extLst>
                </a:gridCol>
              </a:tblGrid>
              <a:tr h="329011"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Pagini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pot adăuga</a:t>
                      </a:r>
                      <a:r>
                        <a:rPr lang="ro-RO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/șterge pagini;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5899720"/>
                  </a:ext>
                </a:extLst>
              </a:tr>
              <a:tr h="575768"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Salvare/accesa pagini salvate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pot accesa salva</a:t>
                      </a:r>
                      <a:r>
                        <a:rPr lang="ro-RO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pagini în dispozitiv, accesa pagini salvate și se pot transmite pagini salvate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333739"/>
                  </a:ext>
                </a:extLst>
              </a:tr>
              <a:tr h="575768"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Culori</a:t>
                      </a:r>
                      <a:r>
                        <a:rPr lang="ro-RO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instrumente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Culori instrumente de scris (8 culori</a:t>
                      </a:r>
                      <a:r>
                        <a:rPr lang="ro-RO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predefinite)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899954"/>
                  </a:ext>
                </a:extLst>
              </a:tr>
              <a:tr h="575768"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Instrumente</a:t>
                      </a:r>
                      <a:r>
                        <a:rPr lang="ro-RO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scris/desenat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pot</a:t>
                      </a:r>
                      <a:r>
                        <a:rPr lang="ro-RO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folosi 2 instrumente de scris a câte 3 tipuri de grosimi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290604"/>
                  </a:ext>
                </a:extLst>
              </a:tr>
              <a:tr h="822526"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Ștergere</a:t>
                      </a:r>
                      <a:r>
                        <a:rPr lang="ro-RO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conținut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pot</a:t>
                      </a:r>
                      <a:r>
                        <a:rPr lang="ro-RO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șterge: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o-RO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obiecte prin ștergere directă sau prin selecție obiect;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o-RO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conținutul integral al paginii sa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00289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1" t="93181" r="31455" b="-77"/>
          <a:stretch/>
        </p:blipFill>
        <p:spPr>
          <a:xfrm>
            <a:off x="984103" y="5639835"/>
            <a:ext cx="10166625" cy="57782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</p:spPr>
        <p:txBody>
          <a:bodyPr>
            <a:normAutofit/>
          </a:bodyPr>
          <a:lstStyle/>
          <a:p>
            <a:r>
              <a:rPr lang="ro-R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o-RO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 – aplicație </a:t>
            </a:r>
            <a:r>
              <a:rPr lang="ro-RO" sz="4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Whiteboard</a:t>
            </a:r>
            <a:endParaRPr lang="ro-RO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411956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9367" y="1740909"/>
            <a:ext cx="7639437" cy="435582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530022"/>
              </p:ext>
            </p:extLst>
          </p:nvPr>
        </p:nvGraphicFramePr>
        <p:xfrm>
          <a:off x="757490" y="3588710"/>
          <a:ext cx="7563754" cy="140710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74370">
                  <a:extLst>
                    <a:ext uri="{9D8B030D-6E8A-4147-A177-3AD203B41FA5}">
                      <a16:colId xmlns:a16="http://schemas.microsoft.com/office/drawing/2014/main" val="1161346986"/>
                    </a:ext>
                  </a:extLst>
                </a:gridCol>
                <a:gridCol w="6289384">
                  <a:extLst>
                    <a:ext uri="{9D8B030D-6E8A-4147-A177-3AD203B41FA5}">
                      <a16:colId xmlns:a16="http://schemas.microsoft.com/office/drawing/2014/main" val="3339023727"/>
                    </a:ext>
                  </a:extLst>
                </a:gridCol>
              </a:tblGrid>
              <a:tr h="378672"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Pagina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pot schimba</a:t>
                      </a:r>
                      <a:r>
                        <a:rPr lang="ro-RO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fundalul foii/tablei (3 culori prestabilite)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5899720"/>
                  </a:ext>
                </a:extLst>
              </a:tr>
              <a:tr h="273302"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Auxiliare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Linii auxiliare</a:t>
                      </a:r>
                      <a:r>
                        <a:rPr lang="ro-RO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(3 tipuri de linii auxiliare)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333739"/>
                  </a:ext>
                </a:extLst>
              </a:tr>
              <a:tr h="662675"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Metode de notare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pot face notițe</a:t>
                      </a:r>
                      <a:endParaRPr lang="ro-RO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899954"/>
                  </a:ext>
                </a:extLst>
              </a:tr>
            </a:tbl>
          </a:graphicData>
        </a:graphic>
      </p:graphicFrame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936390"/>
          </a:xfrm>
        </p:spPr>
        <p:txBody>
          <a:bodyPr>
            <a:normAutofit/>
          </a:bodyPr>
          <a:lstStyle/>
          <a:p>
            <a:r>
              <a:rPr lang="ro-R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o-R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 – aplicație </a:t>
            </a:r>
            <a:r>
              <a:rPr lang="ro-RO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Whiteboard</a:t>
            </a:r>
            <a:endParaRPr lang="ro-RO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8855" y="1936386"/>
            <a:ext cx="37913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Prezentare instrumente principale;</a:t>
            </a:r>
          </a:p>
          <a:p>
            <a:endParaRPr lang="ro-RO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Fundal tablă:</a:t>
            </a:r>
            <a:endParaRPr lang="ro-R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77529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3282</TotalTime>
  <Words>1350</Words>
  <Application>Microsoft Office PowerPoint</Application>
  <PresentationFormat>Widescreen</PresentationFormat>
  <Paragraphs>247</Paragraphs>
  <Slides>29</Slides>
  <Notes>0</Notes>
  <HiddenSlides>0</HiddenSlides>
  <MMClips>17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Palatino Linotype</vt:lpstr>
      <vt:lpstr>方正兰亭黑简体</vt:lpstr>
      <vt:lpstr>Gallery</vt:lpstr>
      <vt:lpstr>Utilizarea tabletei inteligente în activitatea didactică</vt:lpstr>
      <vt:lpstr>1. Pornire</vt:lpstr>
      <vt:lpstr>2. Prezentare generală</vt:lpstr>
      <vt:lpstr>3. Conectare - (conectorii din spatele afișajului)</vt:lpstr>
      <vt:lpstr>3. Conectare - (conectorii frontali)</vt:lpstr>
      <vt:lpstr>4. Utilizare – aplicație Whiteboard</vt:lpstr>
      <vt:lpstr>4. Utilizare – aplicație Whiteboard</vt:lpstr>
      <vt:lpstr>4. Utilizare – aplicație Whiteboard</vt:lpstr>
      <vt:lpstr>4. Utilizare – aplicație Whiteboard</vt:lpstr>
      <vt:lpstr>4. Utilizare – aplicație Whiteboard</vt:lpstr>
      <vt:lpstr>4. Utilizare – aplicație Whiteboard</vt:lpstr>
      <vt:lpstr>4. Utilizare – aplicație Whiteboard</vt:lpstr>
      <vt:lpstr>4. Utilizare – aplicație Whiteboard</vt:lpstr>
      <vt:lpstr>4. Utilizare – aplicație Whiteboard</vt:lpstr>
      <vt:lpstr>4. Utilizare – aplicație Whiteboard</vt:lpstr>
      <vt:lpstr>4. Utilizare – aplicație Whiteboard</vt:lpstr>
      <vt:lpstr>5. Proiecție</vt:lpstr>
      <vt:lpstr>5. Proiecție</vt:lpstr>
      <vt:lpstr>5. Proiecție</vt:lpstr>
      <vt:lpstr>5. Proiecție</vt:lpstr>
      <vt:lpstr>6. Mai multe...</vt:lpstr>
      <vt:lpstr>6. MAI MULTE...</vt:lpstr>
      <vt:lpstr>6. MAI MULTE...</vt:lpstr>
      <vt:lpstr>6. MAI MULTE...</vt:lpstr>
      <vt:lpstr>6. MAI MULTE...</vt:lpstr>
      <vt:lpstr>6. MAI MULTE...</vt:lpstr>
      <vt:lpstr>6. MAI MULTE...</vt:lpstr>
      <vt:lpstr>Pentru accesare materiale suport</vt:lpstr>
      <vt:lpstr>Vă mulțumim pentru atenție!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Mihai Dăncescu</dc:creator>
  <cp:lastModifiedBy>-</cp:lastModifiedBy>
  <cp:revision>169</cp:revision>
  <dcterms:created xsi:type="dcterms:W3CDTF">2024-12-09T10:34:51Z</dcterms:created>
  <dcterms:modified xsi:type="dcterms:W3CDTF">2025-04-02T10:02:35Z</dcterms:modified>
</cp:coreProperties>
</file>